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893" r:id="rId4"/>
    <p:sldMasterId id="2147483894" r:id="rId5"/>
    <p:sldMasterId id="2147483895" r:id="rId6"/>
    <p:sldMasterId id="2147483896" r:id="rId7"/>
    <p:sldMasterId id="2147483897" r:id="rId8"/>
    <p:sldMasterId id="2147483898" r:id="rId9"/>
    <p:sldMasterId id="2147483899" r:id="rId10"/>
    <p:sldMasterId id="2147483900" r:id="rId11"/>
    <p:sldMasterId id="2147483901" r:id="rId12"/>
    <p:sldMasterId id="2147483902" r:id="rId13"/>
    <p:sldMasterId id="2147483903" r:id="rId14"/>
    <p:sldMasterId id="2147483904" r:id="rId15"/>
    <p:sldMasterId id="2147483905" r:id="rId16"/>
    <p:sldMasterId id="2147483906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5" r:id="rId78"/>
    <p:sldId id="316" r:id="rId79"/>
  </p:sldIdLst>
  <p:sldSz cy="6858000" cx="12192000"/>
  <p:notesSz cx="6858000" cy="9144000"/>
  <p:embeddedFontLst>
    <p:embeddedFont>
      <p:font typeface="Ubuntu"/>
      <p:regular r:id="rId80"/>
      <p:bold r:id="rId81"/>
      <p:italic r:id="rId82"/>
      <p:boldItalic r:id="rId83"/>
    </p:embeddedFont>
    <p:embeddedFont>
      <p:font typeface="Proxima Nova"/>
      <p:regular r:id="rId84"/>
      <p:bold r:id="rId85"/>
      <p:italic r:id="rId86"/>
      <p:boldItalic r:id="rId87"/>
    </p:embeddedFont>
    <p:embeddedFont>
      <p:font typeface="Lato"/>
      <p:regular r:id="rId88"/>
      <p:bold r:id="rId89"/>
      <p:italic r:id="rId90"/>
      <p:boldItalic r:id="rId91"/>
    </p:embeddedFont>
    <p:embeddedFont>
      <p:font typeface="Arial Black"/>
      <p:regular r:id="rId92"/>
    </p:embeddedFont>
    <p:embeddedFont>
      <p:font typeface="Helvetica Neue Light"/>
      <p:regular r:id="rId93"/>
      <p:bold r:id="rId94"/>
      <p:italic r:id="rId95"/>
      <p:boldItalic r:id="rId96"/>
    </p:embeddedFont>
    <p:embeddedFont>
      <p:font typeface="Gill Sans"/>
      <p:regular r:id="rId97"/>
      <p:bold r:id="rId98"/>
    </p:embeddedFont>
    <p:embeddedFont>
      <p:font typeface="Open Sans"/>
      <p:regular r:id="rId99"/>
      <p:bold r:id="rId100"/>
      <p:italic r:id="rId101"/>
      <p:boldItalic r:id="rId10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B42604-C893-4CA2-BEA1-32172E724EBD}">
  <a:tblStyle styleId="{52B42604-C893-4CA2-BEA1-32172E724E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102" Type="http://schemas.openxmlformats.org/officeDocument/2006/relationships/font" Target="fonts/OpenSans-boldItalic.fntdata"/><Relationship Id="rId101" Type="http://schemas.openxmlformats.org/officeDocument/2006/relationships/font" Target="fonts/OpenSans-italic.fntdata"/><Relationship Id="rId100" Type="http://schemas.openxmlformats.org/officeDocument/2006/relationships/font" Target="fonts/OpenSans-bold.fntdata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9" Type="http://schemas.openxmlformats.org/officeDocument/2006/relationships/slide" Target="slides/slide11.xml"/><Relationship Id="rId95" Type="http://schemas.openxmlformats.org/officeDocument/2006/relationships/font" Target="fonts/HelveticaNeueLight-italic.fntdata"/><Relationship Id="rId94" Type="http://schemas.openxmlformats.org/officeDocument/2006/relationships/font" Target="fonts/HelveticaNeueLight-bold.fntdata"/><Relationship Id="rId97" Type="http://schemas.openxmlformats.org/officeDocument/2006/relationships/font" Target="fonts/GillSans-regular.fntdata"/><Relationship Id="rId96" Type="http://schemas.openxmlformats.org/officeDocument/2006/relationships/font" Target="fonts/HelveticaNeueLight-boldItalic.fntdata"/><Relationship Id="rId11" Type="http://schemas.openxmlformats.org/officeDocument/2006/relationships/slideMaster" Target="slideMasters/slideMaster8.xml"/><Relationship Id="rId99" Type="http://schemas.openxmlformats.org/officeDocument/2006/relationships/font" Target="fonts/OpenSans-regular.fntdata"/><Relationship Id="rId10" Type="http://schemas.openxmlformats.org/officeDocument/2006/relationships/slideMaster" Target="slideMasters/slideMaster7.xml"/><Relationship Id="rId98" Type="http://schemas.openxmlformats.org/officeDocument/2006/relationships/font" Target="fonts/GillSans-bold.fnt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91" Type="http://schemas.openxmlformats.org/officeDocument/2006/relationships/font" Target="fonts/Lato-boldItalic.fntdata"/><Relationship Id="rId90" Type="http://schemas.openxmlformats.org/officeDocument/2006/relationships/font" Target="fonts/Lato-italic.fntdata"/><Relationship Id="rId93" Type="http://schemas.openxmlformats.org/officeDocument/2006/relationships/font" Target="fonts/HelveticaNeueLight-regular.fntdata"/><Relationship Id="rId92" Type="http://schemas.openxmlformats.org/officeDocument/2006/relationships/font" Target="fonts/ArialBlack-regular.fnt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84" Type="http://schemas.openxmlformats.org/officeDocument/2006/relationships/font" Target="fonts/ProximaNova-regular.fntdata"/><Relationship Id="rId83" Type="http://schemas.openxmlformats.org/officeDocument/2006/relationships/font" Target="fonts/Ubuntu-boldItalic.fntdata"/><Relationship Id="rId86" Type="http://schemas.openxmlformats.org/officeDocument/2006/relationships/font" Target="fonts/ProximaNova-italic.fntdata"/><Relationship Id="rId85" Type="http://schemas.openxmlformats.org/officeDocument/2006/relationships/font" Target="fonts/ProximaNova-bold.fntdata"/><Relationship Id="rId88" Type="http://schemas.openxmlformats.org/officeDocument/2006/relationships/font" Target="fonts/Lato-regular.fntdata"/><Relationship Id="rId87" Type="http://schemas.openxmlformats.org/officeDocument/2006/relationships/font" Target="fonts/ProximaNova-boldItalic.fntdata"/><Relationship Id="rId89" Type="http://schemas.openxmlformats.org/officeDocument/2006/relationships/font" Target="fonts/Lato-bold.fntdata"/><Relationship Id="rId80" Type="http://schemas.openxmlformats.org/officeDocument/2006/relationships/font" Target="fonts/Ubuntu-regular.fntdata"/><Relationship Id="rId82" Type="http://schemas.openxmlformats.org/officeDocument/2006/relationships/font" Target="fonts/Ubuntu-italic.fntdata"/><Relationship Id="rId81" Type="http://schemas.openxmlformats.org/officeDocument/2006/relationships/font" Target="fonts/Ubuntu-bold.fntdata"/><Relationship Id="rId1" Type="http://schemas.openxmlformats.org/officeDocument/2006/relationships/theme" Target="theme/theme8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55.xml"/><Relationship Id="rId72" Type="http://schemas.openxmlformats.org/officeDocument/2006/relationships/slide" Target="slides/slide54.xml"/><Relationship Id="rId75" Type="http://schemas.openxmlformats.org/officeDocument/2006/relationships/slide" Target="slides/slide57.xml"/><Relationship Id="rId74" Type="http://schemas.openxmlformats.org/officeDocument/2006/relationships/slide" Target="slides/slide56.xml"/><Relationship Id="rId77" Type="http://schemas.openxmlformats.org/officeDocument/2006/relationships/slide" Target="slides/slide59.xml"/><Relationship Id="rId76" Type="http://schemas.openxmlformats.org/officeDocument/2006/relationships/slide" Target="slides/slide58.xml"/><Relationship Id="rId79" Type="http://schemas.openxmlformats.org/officeDocument/2006/relationships/slide" Target="slides/slide61.xml"/><Relationship Id="rId78" Type="http://schemas.openxmlformats.org/officeDocument/2006/relationships/slide" Target="slides/slide60.xml"/><Relationship Id="rId71" Type="http://schemas.openxmlformats.org/officeDocument/2006/relationships/slide" Target="slides/slide53.xml"/><Relationship Id="rId70" Type="http://schemas.openxmlformats.org/officeDocument/2006/relationships/slide" Target="slides/slide52.xml"/><Relationship Id="rId62" Type="http://schemas.openxmlformats.org/officeDocument/2006/relationships/slide" Target="slides/slide44.xml"/><Relationship Id="rId61" Type="http://schemas.openxmlformats.org/officeDocument/2006/relationships/slide" Target="slides/slide43.xml"/><Relationship Id="rId64" Type="http://schemas.openxmlformats.org/officeDocument/2006/relationships/slide" Target="slides/slide46.xml"/><Relationship Id="rId63" Type="http://schemas.openxmlformats.org/officeDocument/2006/relationships/slide" Target="slides/slide45.xml"/><Relationship Id="rId66" Type="http://schemas.openxmlformats.org/officeDocument/2006/relationships/slide" Target="slides/slide48.xml"/><Relationship Id="rId65" Type="http://schemas.openxmlformats.org/officeDocument/2006/relationships/slide" Target="slides/slide47.xml"/><Relationship Id="rId68" Type="http://schemas.openxmlformats.org/officeDocument/2006/relationships/slide" Target="slides/slide50.xml"/><Relationship Id="rId67" Type="http://schemas.openxmlformats.org/officeDocument/2006/relationships/slide" Target="slides/slide49.xml"/><Relationship Id="rId60" Type="http://schemas.openxmlformats.org/officeDocument/2006/relationships/slide" Target="slides/slide42.xml"/><Relationship Id="rId69" Type="http://schemas.openxmlformats.org/officeDocument/2006/relationships/slide" Target="slides/slide51.xml"/><Relationship Id="rId51" Type="http://schemas.openxmlformats.org/officeDocument/2006/relationships/slide" Target="slides/slide33.xml"/><Relationship Id="rId50" Type="http://schemas.openxmlformats.org/officeDocument/2006/relationships/slide" Target="slides/slide32.xml"/><Relationship Id="rId53" Type="http://schemas.openxmlformats.org/officeDocument/2006/relationships/slide" Target="slides/slide35.xml"/><Relationship Id="rId52" Type="http://schemas.openxmlformats.org/officeDocument/2006/relationships/slide" Target="slides/slide34.xml"/><Relationship Id="rId55" Type="http://schemas.openxmlformats.org/officeDocument/2006/relationships/slide" Target="slides/slide37.xml"/><Relationship Id="rId54" Type="http://schemas.openxmlformats.org/officeDocument/2006/relationships/slide" Target="slides/slide36.xml"/><Relationship Id="rId57" Type="http://schemas.openxmlformats.org/officeDocument/2006/relationships/slide" Target="slides/slide39.xml"/><Relationship Id="rId56" Type="http://schemas.openxmlformats.org/officeDocument/2006/relationships/slide" Target="slides/slide38.xml"/><Relationship Id="rId59" Type="http://schemas.openxmlformats.org/officeDocument/2006/relationships/slide" Target="slides/slide41.xml"/><Relationship Id="rId58" Type="http://schemas.openxmlformats.org/officeDocument/2006/relationships/slide" Target="slides/slide4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c2b0837d95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g1c2b0837d95_0_4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5adcaeff4b_0_9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g15adcaeff4b_0_98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5adcaeff4b_0_100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15adcaeff4b_0_10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cf3a66cc08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cf3a66cc08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5adcaeff4b_0_10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g15adcaeff4b_0_106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5adcaeff4b_0_6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5adcaeff4b_0_6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g15adcaeff4b_0_6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15adcaeff4b_0_64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15adcaeff4b_0_64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g15adcaeff4b_0_64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5adcaeff4b_0_66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5adcaeff4b_0_66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g15adcaeff4b_0_66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15adcaeff4b_0_69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15adcaeff4b_0_69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g15adcaeff4b_0_69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15adcaeff4b_0_7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15adcaeff4b_0_7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c2b0837d95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1c2b0837d95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g1c2b0837d95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cdc2d1836b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g1cdc2d1836b_0_4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15adcaeff4b_0_77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15adcaeff4b_0_77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g15adcaeff4b_0_77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1c2b0837d95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1c2b0837d95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g1c2b0837d95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15adcaeff4b_0_5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g15adcaeff4b_0_5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5adcaeff4b_0_56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g15adcaeff4b_0_5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15adcaeff4b_0_58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15adcaeff4b_0_58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g15adcaeff4b_0_58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15adcaeff4b_0_5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15adcaeff4b_0_5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15adcaeff4b_0_6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15adcaeff4b_0_6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g15adcaeff4b_0_6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1644a00488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g1644a004880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5adcaeff4b_0_1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5adcaeff4b_0_1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15adcaeff4b_0_1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6" name="Google Shape;1706;g15adcaeff4b_0_1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15adcaeff4b_0_8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15adcaeff4b_0_8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15adcaeff4b_0_1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3" name="Google Shape;1713;g15adcaeff4b_0_1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5adcaeff4b_0_1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4" name="Google Shape;1724;g15adcaeff4b_0_1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5adcaeff4b_0_2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0" name="Google Shape;1730;g15adcaeff4b_0_2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15adcaeff4b_0_2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15adcaeff4b_0_2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15adcaeff4b_0_2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15adcaeff4b_0_2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15adcaeff4b_0_2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15adcaeff4b_0_2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5adcaeff4b_0_2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9" name="Google Shape;1759;g15adcaeff4b_0_2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15adcaeff4b_0_3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15adcaeff4b_0_3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g15adcaeff4b_0_3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2" name="Google Shape;1772;g15adcaeff4b_0_3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15adcaeff4b_0_3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0" name="Google Shape;1780;g15adcaeff4b_0_3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EFEFE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1cf3a66cc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g1cf3a66cc0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15adcaeff4b_0_3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15adcaeff4b_0_3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15adcaeff4b_0_3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1" name="Google Shape;1791;g15adcaeff4b_0_3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600"/>
              </a:spcAft>
              <a:buSzPts val="11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15adcaeff4b_0_39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0" name="Google Shape;1800;g15adcaeff4b_0_3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15adcaeff4b_0_4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Google Shape;1818;g15adcaeff4b_0_4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15adcaeff4b_0_4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4" name="Google Shape;1824;g15adcaeff4b_0_4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15adcaeff4b_0_4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4" name="Google Shape;1834;g15adcaeff4b_0_4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15adcaeff4b_0_4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15adcaeff4b_0_4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15adcaeff4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15adcaeff4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1c7ed21fec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1c7ed21fec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5adcaeff4b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15adcaeff4b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cdc2d1836b_0_3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cdc2d1836b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cf3a66cc08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cf3a66cc08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1cf3a66cc08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1cf3a66cc08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1cf3a66cc08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1cf3a66cc08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15adcaeff4b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15adcaeff4b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1c2b0837d95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1c2b0837d95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1c48e126d16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g1c48e126d16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52f6026f05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52f6026f05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152f6026f05_0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152f6026f05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52f6026f05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52f6026f05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152f6026f05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g152f6026f05_0_7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1c48e126d16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1c48e126d16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g1c48e126d16_0_1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152f6026f05_0_6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152f6026f05_0_6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g152f6026f05_0_6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152f6026f05_0_6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152f6026f05_0_6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g152f6026f05_0_6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c48e126d16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1c48e126d16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g1c48e126d16_0_1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1cdc2d1836b_0_8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" name="Google Shape;1472;g1cdc2d1836b_0_8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g1cdc2d1836b_0_8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15adcaeff4b_0_9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g15adcaeff4b_0_96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7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9.jpg"/><Relationship Id="rId3" Type="http://schemas.openxmlformats.org/officeDocument/2006/relationships/image" Target="../media/image3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7.jpg"/><Relationship Id="rId3" Type="http://schemas.openxmlformats.org/officeDocument/2006/relationships/image" Target="../media/image37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3.jpg"/><Relationship Id="rId3" Type="http://schemas.openxmlformats.org/officeDocument/2006/relationships/image" Target="../media/image3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7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png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png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png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528575" y="861025"/>
            <a:ext cx="7951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180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776" y="5615062"/>
            <a:ext cx="1597725" cy="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63775" y="861020"/>
            <a:ext cx="49221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3 1">
  <p:cSld name="CUSTOM_2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b="9062" l="23160" r="-23159" t="9070"/>
          <a:stretch/>
        </p:blipFill>
        <p:spPr>
          <a:xfrm>
            <a:off x="0" y="0"/>
            <a:ext cx="11844454" cy="685563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615800" y="0"/>
            <a:ext cx="6576300" cy="687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idx="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hjä">
  <p:cSld name="2_Tyhjä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6"/>
          <p:cNvSpPr/>
          <p:nvPr>
            <p:ph idx="2" type="pic"/>
          </p:nvPr>
        </p:nvSpPr>
        <p:spPr>
          <a:xfrm>
            <a:off x="-77585" y="0"/>
            <a:ext cx="1228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0" name="Google Shape;580;p106"/>
          <p:cNvSpPr txBox="1"/>
          <p:nvPr>
            <p:ph type="title"/>
          </p:nvPr>
        </p:nvSpPr>
        <p:spPr>
          <a:xfrm>
            <a:off x="3839440" y="2308259"/>
            <a:ext cx="45132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yhjä">
  <p:cSld name="1_Tyhjä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7"/>
          <p:cNvSpPr/>
          <p:nvPr>
            <p:ph idx="2" type="pic"/>
          </p:nvPr>
        </p:nvSpPr>
        <p:spPr>
          <a:xfrm>
            <a:off x="10252364" y="0"/>
            <a:ext cx="1952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3" name="Google Shape;583;p107"/>
          <p:cNvSpPr txBox="1"/>
          <p:nvPr>
            <p:ph type="title"/>
          </p:nvPr>
        </p:nvSpPr>
        <p:spPr>
          <a:xfrm>
            <a:off x="838200" y="366184"/>
            <a:ext cx="68796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86" name="Google Shape;586;p1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87" name="Google Shape;587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yhjä">
  <p:cSld name="3_Tyhjä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9"/>
          <p:cNvSpPr/>
          <p:nvPr>
            <p:ph idx="2" type="pic"/>
          </p:nvPr>
        </p:nvSpPr>
        <p:spPr>
          <a:xfrm>
            <a:off x="10252364" y="0"/>
            <a:ext cx="1952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90" name="Google Shape;590;p109"/>
          <p:cNvSpPr txBox="1"/>
          <p:nvPr>
            <p:ph type="title"/>
          </p:nvPr>
        </p:nvSpPr>
        <p:spPr>
          <a:xfrm>
            <a:off x="838200" y="366184"/>
            <a:ext cx="68796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91" name="Google Shape;591;p109"/>
          <p:cNvSpPr/>
          <p:nvPr>
            <p:ph idx="3" type="pic"/>
          </p:nvPr>
        </p:nvSpPr>
        <p:spPr>
          <a:xfrm>
            <a:off x="8755938" y="2116435"/>
            <a:ext cx="2992800" cy="29487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1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9pPr>
          </a:lstStyle>
          <a:p>
            <a:r>
              <a:t>xx%</a:t>
            </a:r>
          </a:p>
        </p:txBody>
      </p:sp>
      <p:sp>
        <p:nvSpPr>
          <p:cNvPr id="594" name="Google Shape;594;p11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95" name="Google Shape;595;p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11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1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99" name="Google Shape;599;p11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0" name="Google Shape;600;p11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01" name="Google Shape;601;p1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02" name="Google Shape;602;p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5967" y="209486"/>
            <a:ext cx="985600" cy="856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13"/>
          <p:cNvSpPr/>
          <p:nvPr/>
        </p:nvSpPr>
        <p:spPr>
          <a:xfrm>
            <a:off x="3337400" y="670400"/>
            <a:ext cx="5517300" cy="551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13"/>
          <p:cNvSpPr txBox="1"/>
          <p:nvPr>
            <p:ph type="ctrTitle"/>
          </p:nvPr>
        </p:nvSpPr>
        <p:spPr>
          <a:xfrm>
            <a:off x="3835800" y="3247867"/>
            <a:ext cx="45204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616" name="Google Shape;616;p113"/>
          <p:cNvSpPr txBox="1"/>
          <p:nvPr>
            <p:ph idx="1" type="subTitle"/>
          </p:nvPr>
        </p:nvSpPr>
        <p:spPr>
          <a:xfrm>
            <a:off x="3689500" y="4234200"/>
            <a:ext cx="49221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617" name="Google Shape;617;p11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18" name="Google Shape;618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3633" y="1774267"/>
            <a:ext cx="3024733" cy="1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14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621" name="Google Shape;621;p114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22" name="Google Shape;622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15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1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26" name="Google Shape;626;p11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7" name="Google Shape;627;p11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28" name="Google Shape;628;p11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29" name="Google Shape;629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32" name="Google Shape;632;p116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33" name="Google Shape;633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9">
  <p:cSld name="CUSTOM_8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2"/>
          <p:cNvPicPr preferRelativeResize="0"/>
          <p:nvPr/>
        </p:nvPicPr>
        <p:blipFill rotWithShape="1">
          <a:blip r:embed="rId2">
            <a:alphaModFix/>
          </a:blip>
          <a:srcRect b="8981" l="14650" r="-14650" t="50081"/>
          <a:stretch/>
        </p:blipFill>
        <p:spPr>
          <a:xfrm>
            <a:off x="0" y="0"/>
            <a:ext cx="11840372" cy="685563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/>
          <p:nvPr/>
        </p:nvSpPr>
        <p:spPr>
          <a:xfrm>
            <a:off x="5615800" y="0"/>
            <a:ext cx="6576300" cy="687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MAIN_POINT_1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7"/>
          <p:cNvSpPr txBox="1"/>
          <p:nvPr>
            <p:ph type="title"/>
          </p:nvPr>
        </p:nvSpPr>
        <p:spPr>
          <a:xfrm>
            <a:off x="3923400" y="162167"/>
            <a:ext cx="6968400" cy="58923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6" name="Google Shape;636;p11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37" name="Google Shape;63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40" name="Google Shape;640;p11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41" name="Google Shape;641;p118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42" name="Google Shape;642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45" name="Google Shape;645;p11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46" name="Google Shape;646;p11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47" name="Google Shape;647;p119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48" name="Google Shape;648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51" name="Google Shape;651;p120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52" name="Google Shape;65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2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55" name="Google Shape;655;p12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56" name="Google Shape;656;p121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57" name="Google Shape;657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ONE_COLUMN_TEXT_1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22"/>
          <p:cNvSpPr txBox="1"/>
          <p:nvPr>
            <p:ph type="title"/>
          </p:nvPr>
        </p:nvSpPr>
        <p:spPr>
          <a:xfrm>
            <a:off x="6904333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60" name="Google Shape;660;p122"/>
          <p:cNvSpPr txBox="1"/>
          <p:nvPr>
            <p:ph idx="1" type="body"/>
          </p:nvPr>
        </p:nvSpPr>
        <p:spPr>
          <a:xfrm>
            <a:off x="6904333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61" name="Google Shape;661;p12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62" name="Google Shape;662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23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23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66" name="Google Shape;666;p123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7" name="Google Shape;667;p123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68" name="Google Shape;668;p12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69" name="Google Shape;669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24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2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73" name="Google Shape;673;p12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4" name="Google Shape;674;p12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75" name="Google Shape;675;p124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76" name="Google Shape;676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2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79" name="Google Shape;679;p12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80" name="Google Shape;680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26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3" name="Google Shape;683;p126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84" name="Google Shape;684;p126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85" name="Google Shape;685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4">
  <p:cSld name="CUSTOM_3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5123875" y="2581500"/>
            <a:ext cx="7068300" cy="169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5123875" y="4570300"/>
            <a:ext cx="7068300" cy="169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5123875" y="592700"/>
            <a:ext cx="7068300" cy="169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5352475" y="607675"/>
            <a:ext cx="6636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1.</a:t>
            </a:r>
            <a:endParaRPr b="1" sz="2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5352475" y="2581550"/>
            <a:ext cx="555000" cy="16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2.</a:t>
            </a:r>
            <a:endParaRPr b="1" sz="2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5352475" y="4570225"/>
            <a:ext cx="555000" cy="16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</a:t>
            </a:r>
            <a:endParaRPr b="1" sz="2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2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88" name="Google Shape;688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2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30"/>
          <p:cNvSpPr/>
          <p:nvPr/>
        </p:nvSpPr>
        <p:spPr>
          <a:xfrm>
            <a:off x="3337401" y="670400"/>
            <a:ext cx="5517300" cy="551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30"/>
          <p:cNvSpPr txBox="1"/>
          <p:nvPr>
            <p:ph type="ctrTitle"/>
          </p:nvPr>
        </p:nvSpPr>
        <p:spPr>
          <a:xfrm>
            <a:off x="3835801" y="3247867"/>
            <a:ext cx="45204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05500" lIns="105500" spcFirstLastPara="1" rIns="105500" wrap="square" tIns="207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9pPr>
          </a:lstStyle>
          <a:p/>
        </p:txBody>
      </p:sp>
      <p:sp>
        <p:nvSpPr>
          <p:cNvPr id="698" name="Google Shape;698;p130"/>
          <p:cNvSpPr txBox="1"/>
          <p:nvPr>
            <p:ph idx="1" type="subTitle"/>
          </p:nvPr>
        </p:nvSpPr>
        <p:spPr>
          <a:xfrm>
            <a:off x="3689500" y="4234200"/>
            <a:ext cx="49221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9pPr>
          </a:lstStyle>
          <a:p/>
        </p:txBody>
      </p:sp>
      <p:sp>
        <p:nvSpPr>
          <p:cNvPr id="699" name="Google Shape;699;p13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00" name="Google Shape;700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3635" y="1774267"/>
            <a:ext cx="3024733" cy="1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31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500"/>
            </a:lvl9pPr>
          </a:lstStyle>
          <a:p/>
        </p:txBody>
      </p:sp>
      <p:sp>
        <p:nvSpPr>
          <p:cNvPr id="703" name="Google Shape;703;p13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04" name="Google Shape;704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7" name="Google Shape;707;p13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08" name="Google Shape;708;p13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09" name="Google Shape;709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12" name="Google Shape;712;p13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7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1150" lvl="2" marL="1371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13" name="Google Shape;713;p13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7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1150" lvl="2" marL="1371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14" name="Google Shape;714;p13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15" name="Google Shape;715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18" name="Google Shape;718;p13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19" name="Google Shape;719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3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9pPr>
          </a:lstStyle>
          <a:p/>
        </p:txBody>
      </p:sp>
      <p:sp>
        <p:nvSpPr>
          <p:cNvPr id="722" name="Google Shape;722;p13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1150" lvl="2" marL="1371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23" name="Google Shape;723;p13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24" name="Google Shape;724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Yhden sarakkeen teksti 1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36"/>
          <p:cNvSpPr txBox="1"/>
          <p:nvPr>
            <p:ph type="title"/>
          </p:nvPr>
        </p:nvSpPr>
        <p:spPr>
          <a:xfrm>
            <a:off x="6904334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9pPr>
          </a:lstStyle>
          <a:p/>
        </p:txBody>
      </p:sp>
      <p:sp>
        <p:nvSpPr>
          <p:cNvPr id="727" name="Google Shape;727;p136"/>
          <p:cNvSpPr txBox="1"/>
          <p:nvPr>
            <p:ph idx="1" type="body"/>
          </p:nvPr>
        </p:nvSpPr>
        <p:spPr>
          <a:xfrm>
            <a:off x="6904334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1150" lvl="2" marL="1371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●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○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300"/>
              <a:buFont typeface="Proxima Nova"/>
              <a:buChar char="■"/>
              <a:defRPr sz="15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28" name="Google Shape;728;p13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29" name="Google Shape;729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37"/>
          <p:cNvSpPr txBox="1"/>
          <p:nvPr>
            <p:ph type="title"/>
          </p:nvPr>
        </p:nvSpPr>
        <p:spPr>
          <a:xfrm>
            <a:off x="3923401" y="162167"/>
            <a:ext cx="6820500" cy="58923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6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9pPr>
          </a:lstStyle>
          <a:p/>
        </p:txBody>
      </p:sp>
      <p:sp>
        <p:nvSpPr>
          <p:cNvPr id="732" name="Google Shape;732;p13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33" name="Google Shape;733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8">
  <p:cSld name="CUSTOM_7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5123875" y="3176132"/>
            <a:ext cx="7068300" cy="11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5123875" y="4526076"/>
            <a:ext cx="7068300" cy="11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5123875" y="1826188"/>
            <a:ext cx="7068300" cy="11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2">
  <p:cSld name="Pääkohta 2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38"/>
          <p:cNvSpPr txBox="1"/>
          <p:nvPr>
            <p:ph type="title"/>
          </p:nvPr>
        </p:nvSpPr>
        <p:spPr>
          <a:xfrm>
            <a:off x="3923401" y="162167"/>
            <a:ext cx="6820500" cy="58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6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6000"/>
            </a:lvl9pPr>
          </a:lstStyle>
          <a:p/>
        </p:txBody>
      </p:sp>
      <p:sp>
        <p:nvSpPr>
          <p:cNvPr id="736" name="Google Shape;736;p13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37" name="Google Shape;737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Pääkohta 1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39"/>
          <p:cNvSpPr txBox="1"/>
          <p:nvPr>
            <p:ph type="title"/>
          </p:nvPr>
        </p:nvSpPr>
        <p:spPr>
          <a:xfrm>
            <a:off x="3923401" y="162167"/>
            <a:ext cx="6968400" cy="58923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40" name="Google Shape;740;p13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41" name="Google Shape;741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Osion otsikko ja kuvaus 1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40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4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5500" lIns="105500" spcFirstLastPara="1" rIns="105500" wrap="square" tIns="105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9pPr>
          </a:lstStyle>
          <a:p/>
        </p:txBody>
      </p:sp>
      <p:sp>
        <p:nvSpPr>
          <p:cNvPr id="745" name="Google Shape;745;p14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9pPr>
          </a:lstStyle>
          <a:p/>
        </p:txBody>
      </p:sp>
      <p:sp>
        <p:nvSpPr>
          <p:cNvPr id="746" name="Google Shape;746;p14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47" name="Google Shape;747;p14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48" name="Google Shape;74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Osion otsikko ja kuvaus 1 1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41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4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5500" lIns="105500" spcFirstLastPara="1" rIns="105500" wrap="square" tIns="105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9pPr>
          </a:lstStyle>
          <a:p/>
        </p:txBody>
      </p:sp>
      <p:sp>
        <p:nvSpPr>
          <p:cNvPr id="752" name="Google Shape;752;p14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9pPr>
          </a:lstStyle>
          <a:p/>
        </p:txBody>
      </p:sp>
      <p:sp>
        <p:nvSpPr>
          <p:cNvPr id="753" name="Google Shape;753;p14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6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54" name="Google Shape;754;p14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55" name="Google Shape;755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4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indent="-330200" lvl="1" marL="9144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58" name="Google Shape;758;p14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59" name="Google Shape;759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43"/>
          <p:cNvSpPr txBox="1"/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05500" lIns="105500" spcFirstLastPara="1" rIns="105500" wrap="square" tIns="105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5100"/>
            </a:lvl9pPr>
          </a:lstStyle>
          <a:p/>
        </p:txBody>
      </p:sp>
      <p:sp>
        <p:nvSpPr>
          <p:cNvPr id="762" name="Google Shape;762;p14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indent="-3619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ctr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6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63" name="Google Shape;763;p14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64" name="Google Shape;764;p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1">
  <p:cSld name="Otsikkodia 1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4"/>
          <p:cNvSpPr/>
          <p:nvPr/>
        </p:nvSpPr>
        <p:spPr>
          <a:xfrm>
            <a:off x="832633" y="705600"/>
            <a:ext cx="9740100" cy="572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44"/>
          <p:cNvSpPr txBox="1"/>
          <p:nvPr>
            <p:ph type="ctrTitle"/>
          </p:nvPr>
        </p:nvSpPr>
        <p:spPr>
          <a:xfrm>
            <a:off x="1676400" y="3316300"/>
            <a:ext cx="45204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05500" lIns="105500" spcFirstLastPara="1" rIns="105500" wrap="square" tIns="20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9pPr>
          </a:lstStyle>
          <a:p/>
        </p:txBody>
      </p:sp>
      <p:sp>
        <p:nvSpPr>
          <p:cNvPr id="768" name="Google Shape;768;p144"/>
          <p:cNvSpPr txBox="1"/>
          <p:nvPr>
            <p:ph idx="1" type="subTitle"/>
          </p:nvPr>
        </p:nvSpPr>
        <p:spPr>
          <a:xfrm>
            <a:off x="1676400" y="4373100"/>
            <a:ext cx="31263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9pPr>
          </a:lstStyle>
          <a:p/>
        </p:txBody>
      </p:sp>
      <p:sp>
        <p:nvSpPr>
          <p:cNvPr id="769" name="Google Shape;769;p14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70" name="Google Shape;770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8000" y="1443533"/>
            <a:ext cx="3024733" cy="14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144"/>
          <p:cNvSpPr txBox="1"/>
          <p:nvPr>
            <p:ph idx="2" type="subTitle"/>
          </p:nvPr>
        </p:nvSpPr>
        <p:spPr>
          <a:xfrm>
            <a:off x="4754734" y="4373100"/>
            <a:ext cx="26484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9pPr>
          </a:lstStyle>
          <a:p/>
        </p:txBody>
      </p:sp>
      <p:sp>
        <p:nvSpPr>
          <p:cNvPr id="772" name="Google Shape;772;p144"/>
          <p:cNvSpPr txBox="1"/>
          <p:nvPr>
            <p:ph idx="3" type="subTitle"/>
          </p:nvPr>
        </p:nvSpPr>
        <p:spPr>
          <a:xfrm>
            <a:off x="7762533" y="4373100"/>
            <a:ext cx="26484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500"/>
            </a:lvl9pPr>
          </a:lstStyle>
          <a:p/>
        </p:txBody>
      </p:sp>
      <p:sp>
        <p:nvSpPr>
          <p:cNvPr id="773" name="Google Shape;773;p144"/>
          <p:cNvSpPr txBox="1"/>
          <p:nvPr>
            <p:ph idx="4" type="subTitle"/>
          </p:nvPr>
        </p:nvSpPr>
        <p:spPr>
          <a:xfrm>
            <a:off x="1676400" y="5032133"/>
            <a:ext cx="26484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sp>
        <p:nvSpPr>
          <p:cNvPr id="774" name="Google Shape;774;p144"/>
          <p:cNvSpPr txBox="1"/>
          <p:nvPr>
            <p:ph idx="5" type="subTitle"/>
          </p:nvPr>
        </p:nvSpPr>
        <p:spPr>
          <a:xfrm>
            <a:off x="4754734" y="5032133"/>
            <a:ext cx="26484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sp>
        <p:nvSpPr>
          <p:cNvPr id="775" name="Google Shape;775;p144"/>
          <p:cNvSpPr txBox="1"/>
          <p:nvPr>
            <p:ph idx="6" type="subTitle"/>
          </p:nvPr>
        </p:nvSpPr>
        <p:spPr>
          <a:xfrm>
            <a:off x="7762533" y="5032133"/>
            <a:ext cx="26484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 1">
  <p:cSld name="Pääkohta 1 1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45"/>
          <p:cNvSpPr txBox="1"/>
          <p:nvPr>
            <p:ph type="title"/>
          </p:nvPr>
        </p:nvSpPr>
        <p:spPr>
          <a:xfrm>
            <a:off x="3923401" y="162167"/>
            <a:ext cx="6968400" cy="58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6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78" name="Google Shape;778;p14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79" name="Google Shape;779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1" y="203202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yhjä">
  <p:cSld name="3_Tyhjä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46"/>
          <p:cNvSpPr txBox="1"/>
          <p:nvPr>
            <p:ph idx="10" type="dt"/>
          </p:nvPr>
        </p:nvSpPr>
        <p:spPr>
          <a:xfrm>
            <a:off x="0" y="0"/>
            <a:ext cx="3692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2" name="Google Shape;782;p146"/>
          <p:cNvSpPr txBox="1"/>
          <p:nvPr>
            <p:ph idx="11" type="ftr"/>
          </p:nvPr>
        </p:nvSpPr>
        <p:spPr>
          <a:xfrm>
            <a:off x="0" y="0"/>
            <a:ext cx="3692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14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84" name="Google Shape;784;p146"/>
          <p:cNvSpPr txBox="1"/>
          <p:nvPr>
            <p:ph type="title"/>
          </p:nvPr>
        </p:nvSpPr>
        <p:spPr>
          <a:xfrm>
            <a:off x="1160172" y="1378039"/>
            <a:ext cx="10327500" cy="4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785" name="Google Shape;785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82350" y="203200"/>
            <a:ext cx="548699" cy="49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yhjä">
  <p:cSld name="1_Tyhjä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7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14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9" name="Google Shape;789;p14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90" name="Google Shape;790;p14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100"/>
              <a:buFont typeface="Gill Sans"/>
              <a:buChar char="●"/>
              <a:defRPr b="0" i="0" sz="21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5">
  <p:cSld name="CUSTOM_4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7669" l="36978" r="1102" t="1454"/>
          <a:stretch/>
        </p:blipFill>
        <p:spPr>
          <a:xfrm>
            <a:off x="0" y="152400"/>
            <a:ext cx="660892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3558475" y="414450"/>
            <a:ext cx="7764900" cy="60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yhjä">
  <p:cSld name="5_Tyhjä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8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Google Shape;793;p148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14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95" name="Google Shape;795;p14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100"/>
              <a:buFont typeface="Gill Sans"/>
              <a:buChar char="●"/>
              <a:defRPr b="0" i="0" sz="21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6" name="Google Shape;796;p148"/>
          <p:cNvSpPr txBox="1"/>
          <p:nvPr>
            <p:ph type="title"/>
          </p:nvPr>
        </p:nvSpPr>
        <p:spPr>
          <a:xfrm>
            <a:off x="1160172" y="1378039"/>
            <a:ext cx="10327500" cy="4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hjä">
  <p:cSld name="2_Tyhjä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9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9" name="Google Shape;799;p149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0" name="Google Shape;800;p14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1" name="Google Shape;801;p149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100"/>
              <a:buFont typeface="Gill Sans"/>
              <a:buChar char="●"/>
              <a:defRPr b="0" i="0" sz="21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02" name="Google Shape;802;p149"/>
          <p:cNvSpPr txBox="1"/>
          <p:nvPr>
            <p:ph type="title"/>
          </p:nvPr>
        </p:nvSpPr>
        <p:spPr>
          <a:xfrm>
            <a:off x="946598" y="1378039"/>
            <a:ext cx="4372500" cy="4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yhjä">
  <p:cSld name="4_Tyhjä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50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150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500" spcFirstLastPara="1" rIns="105500" wrap="square" tIns="52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6" name="Google Shape;806;p15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7" name="Google Shape;807;p150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100"/>
              <a:buFont typeface="Gill Sans"/>
              <a:buChar char="●"/>
              <a:defRPr b="0" i="0" sz="21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08" name="Google Shape;808;p150"/>
          <p:cNvSpPr txBox="1"/>
          <p:nvPr>
            <p:ph type="title"/>
          </p:nvPr>
        </p:nvSpPr>
        <p:spPr>
          <a:xfrm>
            <a:off x="6981424" y="1252471"/>
            <a:ext cx="4372500" cy="4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52"/>
          <p:cNvSpPr/>
          <p:nvPr/>
        </p:nvSpPr>
        <p:spPr>
          <a:xfrm>
            <a:off x="3337400" y="670400"/>
            <a:ext cx="5517300" cy="551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821" name="Google Shape;821;p152"/>
          <p:cNvSpPr txBox="1"/>
          <p:nvPr>
            <p:ph type="ctrTitle"/>
          </p:nvPr>
        </p:nvSpPr>
        <p:spPr>
          <a:xfrm>
            <a:off x="3835800" y="3247867"/>
            <a:ext cx="45204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822" name="Google Shape;822;p152"/>
          <p:cNvSpPr txBox="1"/>
          <p:nvPr>
            <p:ph idx="1" type="subTitle"/>
          </p:nvPr>
        </p:nvSpPr>
        <p:spPr>
          <a:xfrm>
            <a:off x="3689500" y="4234200"/>
            <a:ext cx="49221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23" name="Google Shape;823;p1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24" name="Google Shape;824;p1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3633" y="1774267"/>
            <a:ext cx="3024733" cy="1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5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7" name="Google Shape;827;p1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28" name="Google Shape;828;p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31" name="Google Shape;831;p15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32" name="Google Shape;832;p1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33" name="Google Shape;833;p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5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36" name="Google Shape;836;p15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37" name="Google Shape;837;p15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38" name="Google Shape;838;p15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39" name="Google Shape;839;p1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42" name="Google Shape;842;p1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43" name="Google Shape;843;p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5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46" name="Google Shape;846;p15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47" name="Google Shape;847;p1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48" name="Google Shape;848;p1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ONE_COLUMN_TEXT_1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8"/>
          <p:cNvSpPr txBox="1"/>
          <p:nvPr>
            <p:ph type="title"/>
          </p:nvPr>
        </p:nvSpPr>
        <p:spPr>
          <a:xfrm>
            <a:off x="6904333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51" name="Google Shape;851;p158"/>
          <p:cNvSpPr txBox="1"/>
          <p:nvPr>
            <p:ph idx="1" type="body"/>
          </p:nvPr>
        </p:nvSpPr>
        <p:spPr>
          <a:xfrm>
            <a:off x="6904333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52" name="Google Shape;852;p1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53" name="Google Shape;853;p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129916" y="139909"/>
            <a:ext cx="11922177" cy="6585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t/>
            </a:r>
            <a:endParaRPr b="0" i="0" sz="1067" u="none" cap="none" strike="noStrike">
              <a:solidFill>
                <a:srgbClr val="748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838200" y="365125"/>
            <a:ext cx="10515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idx="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59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856" name="Google Shape;856;p1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57" name="Google Shape;857;p1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MAIN_POINT_1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60"/>
          <p:cNvSpPr txBox="1"/>
          <p:nvPr>
            <p:ph type="title"/>
          </p:nvPr>
        </p:nvSpPr>
        <p:spPr>
          <a:xfrm>
            <a:off x="3923400" y="162167"/>
            <a:ext cx="6968400" cy="5892300"/>
          </a:xfrm>
          <a:prstGeom prst="rect">
            <a:avLst/>
          </a:prstGeom>
          <a:solidFill>
            <a:srgbClr val="F7EA48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0" name="Google Shape;860;p1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61" name="Google Shape;861;p1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61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16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65" name="Google Shape;865;p16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66" name="Google Shape;866;p16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67" name="Google Shape;867;p1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68" name="Google Shape;868;p1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62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16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2" name="Google Shape;872;p16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73" name="Google Shape;873;p16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74" name="Google Shape;874;p1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75" name="Google Shape;875;p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63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163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9" name="Google Shape;879;p163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80" name="Google Shape;880;p163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81" name="Google Shape;881;p1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82" name="Google Shape;882;p1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6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885" name="Google Shape;885;p16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86" name="Google Shape;886;p1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65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89" name="Google Shape;889;p165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90" name="Google Shape;890;p1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91" name="Google Shape;891;p1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94" name="Google Shape;894;p1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2">
  <p:cSld name="MAIN_POINT_2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67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897" name="Google Shape;897;p16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98" name="Google Shape;898;p1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6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05" name="Google Shape;905;p16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06" name="Google Shape;906;p1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 1">
  <p:cSld name="2_Mukautettu asettelu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129916" y="139909"/>
            <a:ext cx="11922300" cy="658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t/>
            </a:r>
            <a:endParaRPr b="0" i="0" sz="1067" u="none" cap="none" strike="noStrike">
              <a:solidFill>
                <a:srgbClr val="748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838202" y="1330568"/>
            <a:ext cx="734100" cy="734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1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3550839" y="1330568"/>
            <a:ext cx="734100" cy="734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1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6263476" y="1330568"/>
            <a:ext cx="734100" cy="734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1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8976113" y="1330568"/>
            <a:ext cx="734100" cy="734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fi-FI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b="1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7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9" name="Google Shape;909;p1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7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12" name="Google Shape;912;p17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13" name="Google Shape;913;p17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7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16" name="Google Shape;916;p172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17" name="Google Shape;917;p172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18" name="Google Shape;918;p1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7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21" name="Google Shape;921;p1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74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4" name="Google Shape;924;p17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25" name="Google Shape;925;p1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7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28" name="Google Shape;928;p1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7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7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32" name="Google Shape;932;p17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3" name="Google Shape;933;p17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34" name="Google Shape;934;p1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7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937" name="Google Shape;937;p1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78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40" name="Google Shape;940;p178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1" name="Google Shape;941;p1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7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6">
  <p:cSld name="CUSTOM_5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2328000" y="1539254"/>
            <a:ext cx="7536000" cy="25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t/>
            </a:r>
            <a:endParaRPr b="0" sz="3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200" y="4689300"/>
            <a:ext cx="1204025" cy="13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94594" y="4689300"/>
            <a:ext cx="1204025" cy="13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93988" y="4689300"/>
            <a:ext cx="1204025" cy="13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92775" y="4689300"/>
            <a:ext cx="1204025" cy="13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3381" y="4689300"/>
            <a:ext cx="1204025" cy="13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hjä">
  <p:cSld name="2_Tyhjä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80"/>
          <p:cNvSpPr/>
          <p:nvPr>
            <p:ph idx="2" type="pic"/>
          </p:nvPr>
        </p:nvSpPr>
        <p:spPr>
          <a:xfrm>
            <a:off x="-77585" y="0"/>
            <a:ext cx="1228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46" name="Google Shape;946;p180"/>
          <p:cNvSpPr txBox="1"/>
          <p:nvPr>
            <p:ph type="title"/>
          </p:nvPr>
        </p:nvSpPr>
        <p:spPr>
          <a:xfrm>
            <a:off x="3839440" y="2308259"/>
            <a:ext cx="45132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yhjä">
  <p:cSld name="1_Tyhjä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81"/>
          <p:cNvSpPr/>
          <p:nvPr>
            <p:ph idx="2" type="pic"/>
          </p:nvPr>
        </p:nvSpPr>
        <p:spPr>
          <a:xfrm>
            <a:off x="10252364" y="0"/>
            <a:ext cx="1952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49" name="Google Shape;949;p181"/>
          <p:cNvSpPr txBox="1"/>
          <p:nvPr>
            <p:ph type="title"/>
          </p:nvPr>
        </p:nvSpPr>
        <p:spPr>
          <a:xfrm>
            <a:off x="838200" y="366184"/>
            <a:ext cx="68796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lkkä logo">
  <p:cSld name="TITLE_ONLY_1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82"/>
          <p:cNvSpPr/>
          <p:nvPr/>
        </p:nvSpPr>
        <p:spPr>
          <a:xfrm>
            <a:off x="644933" y="1060000"/>
            <a:ext cx="1079100" cy="2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ssivupohja - ei alaotsikkoa">
  <p:cSld name="Perussivupohja - ei alaotsikkoa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83"/>
          <p:cNvSpPr txBox="1"/>
          <p:nvPr>
            <p:ph type="title"/>
          </p:nvPr>
        </p:nvSpPr>
        <p:spPr>
          <a:xfrm>
            <a:off x="609600" y="378887"/>
            <a:ext cx="109728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32E49"/>
              </a:buClr>
              <a:buSzPts val="4900"/>
              <a:buFont typeface="Arial"/>
              <a:buNone/>
              <a:defRPr b="1" i="0" sz="4900" u="none" cap="none" strike="noStrike">
                <a:solidFill>
                  <a:srgbClr val="032E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9pPr>
          </a:lstStyle>
          <a:p/>
        </p:txBody>
      </p:sp>
      <p:sp>
        <p:nvSpPr>
          <p:cNvPr id="954" name="Google Shape;954;p183"/>
          <p:cNvSpPr txBox="1"/>
          <p:nvPr>
            <p:ph idx="1" type="body"/>
          </p:nvPr>
        </p:nvSpPr>
        <p:spPr>
          <a:xfrm>
            <a:off x="658923" y="1551492"/>
            <a:ext cx="10923600" cy="43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1275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4A8DE"/>
              </a:buClr>
              <a:buSzPts val="2900"/>
              <a:buFont typeface="Arial"/>
              <a:buChar char="•"/>
              <a:defRPr b="0" i="0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4A8DE"/>
              </a:buClr>
              <a:buSzPts val="2900"/>
              <a:buFont typeface="Arial"/>
              <a:buChar char="•"/>
              <a:defRPr b="0" i="0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4A8DE"/>
              </a:buClr>
              <a:buSzPts val="2900"/>
              <a:buFont typeface="Arial"/>
              <a:buChar char="•"/>
              <a:defRPr b="0" i="0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4A8DE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10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7350" lvl="5" marL="2743200" marR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7350" lvl="6" marL="3200400" marR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7350" lvl="7" marL="3657600" marR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7350" lvl="8" marL="4114800" marR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84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1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58" name="Google Shape;958;p1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9" name="Google Shape;959;p18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60" name="Google Shape;960;p1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61" name="Google Shape;961;p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86"/>
          <p:cNvSpPr/>
          <p:nvPr/>
        </p:nvSpPr>
        <p:spPr>
          <a:xfrm>
            <a:off x="3337400" y="670400"/>
            <a:ext cx="5517300" cy="551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974" name="Google Shape;974;p186"/>
          <p:cNvSpPr txBox="1"/>
          <p:nvPr>
            <p:ph type="ctrTitle"/>
          </p:nvPr>
        </p:nvSpPr>
        <p:spPr>
          <a:xfrm>
            <a:off x="3835800" y="3247867"/>
            <a:ext cx="45204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75" name="Google Shape;975;p186"/>
          <p:cNvSpPr txBox="1"/>
          <p:nvPr>
            <p:ph idx="1" type="subTitle"/>
          </p:nvPr>
        </p:nvSpPr>
        <p:spPr>
          <a:xfrm>
            <a:off x="3689500" y="4234200"/>
            <a:ext cx="49221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76" name="Google Shape;976;p18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77" name="Google Shape;977;p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3633" y="1774267"/>
            <a:ext cx="3024733" cy="1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87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80" name="Google Shape;980;p1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81" name="Google Shape;981;p1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8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84" name="Google Shape;984;p18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85" name="Google Shape;985;p1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86" name="Google Shape;986;p1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89" name="Google Shape;989;p18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90" name="Google Shape;990;p18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91" name="Google Shape;991;p1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92" name="Google Shape;992;p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95" name="Google Shape;995;p1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96" name="Google Shape;996;p1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129916" y="139909"/>
            <a:ext cx="11922177" cy="6585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t/>
            </a:r>
            <a:endParaRPr b="0" i="0" sz="1067" u="none" cap="none" strike="noStrike">
              <a:solidFill>
                <a:srgbClr val="748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va, joka sisältää kohteen ulko, merkki, taivas, rakennus&#10;&#10;Kuvaus luotu automaattisesti" id="120" name="Google Shape;1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66160" y="370459"/>
            <a:ext cx="963963" cy="4696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type="title"/>
          </p:nvPr>
        </p:nvSpPr>
        <p:spPr>
          <a:xfrm>
            <a:off x="838200" y="365125"/>
            <a:ext cx="10515600" cy="932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9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99" name="Google Shape;999;p19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00" name="Google Shape;1000;p19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ONE_COLUMN_TEXT_1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92"/>
          <p:cNvSpPr txBox="1"/>
          <p:nvPr>
            <p:ph type="title"/>
          </p:nvPr>
        </p:nvSpPr>
        <p:spPr>
          <a:xfrm>
            <a:off x="6904333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03" name="Google Shape;1003;p192"/>
          <p:cNvSpPr txBox="1"/>
          <p:nvPr>
            <p:ph idx="1" type="body"/>
          </p:nvPr>
        </p:nvSpPr>
        <p:spPr>
          <a:xfrm>
            <a:off x="6904333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04" name="Google Shape;1004;p1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93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07" name="Google Shape;1007;p1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08" name="Google Shape;1008;p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MAIN_POINT_1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94"/>
          <p:cNvSpPr txBox="1"/>
          <p:nvPr>
            <p:ph type="title"/>
          </p:nvPr>
        </p:nvSpPr>
        <p:spPr>
          <a:xfrm>
            <a:off x="3923400" y="162167"/>
            <a:ext cx="6968400" cy="5892300"/>
          </a:xfrm>
          <a:prstGeom prst="rect">
            <a:avLst/>
          </a:prstGeom>
          <a:solidFill>
            <a:srgbClr val="F7EA48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11" name="Google Shape;1011;p1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95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19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15" name="Google Shape;1015;p19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6" name="Google Shape;1016;p19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17" name="Google Shape;1017;p1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96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9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21" name="Google Shape;1021;p19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2" name="Google Shape;1022;p19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23" name="Google Shape;1023;p19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24" name="Google Shape;1024;p1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97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19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28" name="Google Shape;1028;p197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9" name="Google Shape;1029;p197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30" name="Google Shape;1030;p1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9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033" name="Google Shape;1033;p1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34" name="Google Shape;1034;p1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9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37" name="Google Shape;1037;p19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38" name="Google Shape;1038;p1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39" name="Google Shape;1039;p1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42" name="Google Shape;1042;p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hjä">
  <p:cSld name="2_Tyhjä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/>
          <p:nvPr/>
        </p:nvSpPr>
        <p:spPr>
          <a:xfrm>
            <a:off x="0" y="-11475"/>
            <a:ext cx="5260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546275" y="217175"/>
            <a:ext cx="5127900" cy="15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546275" y="1932650"/>
            <a:ext cx="40995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_2">
  <p:cSld name="MAIN_POINT_2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01"/>
          <p:cNvSpPr txBox="1"/>
          <p:nvPr>
            <p:ph type="title"/>
          </p:nvPr>
        </p:nvSpPr>
        <p:spPr>
          <a:xfrm>
            <a:off x="3942900" y="2360374"/>
            <a:ext cx="6820500" cy="54495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45" name="Google Shape;1045;p2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46" name="Google Shape;1046;p2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2">
  <p:cSld name="Pääkohta 2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02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049" name="Google Shape;1049;p2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50" name="Google Shape;1050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1"/>
            <a:ext cx="731598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slide 2">
  <p:cSld name="TITLE_AND_BODY_1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03"/>
          <p:cNvSpPr txBox="1"/>
          <p:nvPr>
            <p:ph type="title"/>
          </p:nvPr>
        </p:nvSpPr>
        <p:spPr>
          <a:xfrm>
            <a:off x="2272600" y="2056267"/>
            <a:ext cx="7646700" cy="160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3" name="Google Shape;1053;p203"/>
          <p:cNvSpPr/>
          <p:nvPr/>
        </p:nvSpPr>
        <p:spPr>
          <a:xfrm>
            <a:off x="651333" y="1015300"/>
            <a:ext cx="976800" cy="2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slide 5">
  <p:cSld name="TITLE_AND_BODY_2_1_1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2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2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7374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30059"/>
              </a:solidFill>
            </a:endParaRPr>
          </a:p>
        </p:txBody>
      </p:sp>
      <p:sp>
        <p:nvSpPr>
          <p:cNvPr id="1057" name="Google Shape;1057;p204"/>
          <p:cNvSpPr txBox="1"/>
          <p:nvPr>
            <p:ph type="title"/>
          </p:nvPr>
        </p:nvSpPr>
        <p:spPr>
          <a:xfrm>
            <a:off x="2272600" y="2056267"/>
            <a:ext cx="7646700" cy="160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58" name="Google Shape;1058;p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8400" y="5785413"/>
            <a:ext cx="1254034" cy="75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slide 8">
  <p:cSld name="TITLE_AND_BODY_2_1_1_1_1_1_1"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205"/>
          <p:cNvPicPr preferRelativeResize="0"/>
          <p:nvPr/>
        </p:nvPicPr>
        <p:blipFill rotWithShape="1">
          <a:blip r:embed="rId2">
            <a:alphaModFix/>
          </a:blip>
          <a:srcRect b="1103" l="3194" r="0" t="17190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2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5754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30059"/>
              </a:solidFill>
            </a:endParaRPr>
          </a:p>
        </p:txBody>
      </p:sp>
      <p:sp>
        <p:nvSpPr>
          <p:cNvPr id="1062" name="Google Shape;1062;p205"/>
          <p:cNvSpPr txBox="1"/>
          <p:nvPr>
            <p:ph type="title"/>
          </p:nvPr>
        </p:nvSpPr>
        <p:spPr>
          <a:xfrm>
            <a:off x="2272600" y="2056267"/>
            <a:ext cx="7646700" cy="160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63" name="Google Shape;1063;p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8400" y="5785413"/>
            <a:ext cx="1254034" cy="75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slide 3">
  <p:cSld name="TITLE_AND_BODY_2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206"/>
          <p:cNvPicPr preferRelativeResize="0"/>
          <p:nvPr/>
        </p:nvPicPr>
        <p:blipFill rotWithShape="1">
          <a:blip r:embed="rId2">
            <a:alphaModFix/>
          </a:blip>
          <a:srcRect b="5155" l="0" r="0" t="104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2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6201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E30059"/>
              </a:solidFill>
            </a:endParaRPr>
          </a:p>
        </p:txBody>
      </p:sp>
      <p:sp>
        <p:nvSpPr>
          <p:cNvPr id="1067" name="Google Shape;1067;p206"/>
          <p:cNvSpPr txBox="1"/>
          <p:nvPr>
            <p:ph type="title"/>
          </p:nvPr>
        </p:nvSpPr>
        <p:spPr>
          <a:xfrm>
            <a:off x="2272600" y="2056267"/>
            <a:ext cx="7646700" cy="160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68" name="Google Shape;1068;p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8400" y="5785413"/>
            <a:ext cx="1254034" cy="75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lsta + kuva / laatikko">
  <p:cSld name="TITLE_AND_TWO_COLUMNS_1_1_2_1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07"/>
          <p:cNvSpPr txBox="1"/>
          <p:nvPr>
            <p:ph type="title"/>
          </p:nvPr>
        </p:nvSpPr>
        <p:spPr>
          <a:xfrm>
            <a:off x="681800" y="404267"/>
            <a:ext cx="10811100" cy="800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Font typeface="Calibri"/>
              <a:buNone/>
              <a:defRPr b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None/>
              <a:defRPr>
                <a:solidFill>
                  <a:srgbClr val="33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None/>
              <a:defRPr>
                <a:solidFill>
                  <a:srgbClr val="33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None/>
              <a:defRPr>
                <a:solidFill>
                  <a:srgbClr val="33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None/>
              <a:defRPr>
                <a:solidFill>
                  <a:srgbClr val="33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None/>
              <a:defRPr>
                <a:solidFill>
                  <a:srgbClr val="33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None/>
              <a:defRPr>
                <a:solidFill>
                  <a:srgbClr val="33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None/>
              <a:defRPr>
                <a:solidFill>
                  <a:srgbClr val="33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700"/>
              <a:buNone/>
              <a:defRPr>
                <a:solidFill>
                  <a:srgbClr val="333333"/>
                </a:solidFill>
              </a:defRPr>
            </a:lvl9pPr>
          </a:lstStyle>
          <a:p/>
        </p:txBody>
      </p:sp>
      <p:sp>
        <p:nvSpPr>
          <p:cNvPr id="1071" name="Google Shape;1071;p207"/>
          <p:cNvSpPr txBox="1"/>
          <p:nvPr>
            <p:ph idx="1" type="body"/>
          </p:nvPr>
        </p:nvSpPr>
        <p:spPr>
          <a:xfrm>
            <a:off x="708767" y="1383367"/>
            <a:ext cx="5185200" cy="408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1">
  <p:cSld name="TITLE_1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208"/>
          <p:cNvSpPr txBox="1"/>
          <p:nvPr>
            <p:ph type="ctrTitle"/>
          </p:nvPr>
        </p:nvSpPr>
        <p:spPr>
          <a:xfrm>
            <a:off x="3089267" y="5274167"/>
            <a:ext cx="85308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074" name="Google Shape;1074;p208"/>
          <p:cNvSpPr txBox="1"/>
          <p:nvPr>
            <p:ph idx="1" type="subTitle"/>
          </p:nvPr>
        </p:nvSpPr>
        <p:spPr>
          <a:xfrm>
            <a:off x="3089267" y="6186567"/>
            <a:ext cx="85620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id="1075" name="Google Shape;1075;p208"/>
          <p:cNvPicPr preferRelativeResize="0"/>
          <p:nvPr/>
        </p:nvPicPr>
        <p:blipFill rotWithShape="1">
          <a:blip r:embed="rId2">
            <a:alphaModFix/>
          </a:blip>
          <a:srcRect b="209" l="0" r="0" t="199"/>
          <a:stretch/>
        </p:blipFill>
        <p:spPr>
          <a:xfrm>
            <a:off x="439300" y="5274167"/>
            <a:ext cx="2609388" cy="1271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_4">
  <p:cSld name="MAIN_POINT_4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209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78" name="Google Shape;1078;p20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79" name="Google Shape;1079;p2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211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88" name="Google Shape;1088;p211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89" name="Google Shape;1089;p211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528575" y="861025"/>
            <a:ext cx="7951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18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776" y="5615062"/>
            <a:ext cx="1597725" cy="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663775" y="861020"/>
            <a:ext cx="49221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838200" y="365125"/>
            <a:ext cx="8155329" cy="932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838200" y="1445342"/>
            <a:ext cx="8155329" cy="4731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12"/>
          <p:cNvSpPr txBox="1"/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92" name="Google Shape;1092;p212"/>
          <p:cNvSpPr txBox="1"/>
          <p:nvPr>
            <p:ph idx="1" type="subTitle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3" name="Google Shape;1093;p212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94" name="Google Shape;1094;p212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95" name="Google Shape;1095;p212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213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98" name="Google Shape;1098;p213"/>
          <p:cNvSpPr txBox="1"/>
          <p:nvPr>
            <p:ph idx="1" type="body"/>
          </p:nvPr>
        </p:nvSpPr>
        <p:spPr>
          <a:xfrm>
            <a:off x="304800" y="1066800"/>
            <a:ext cx="54864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099" name="Google Shape;1099;p213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0" name="Google Shape;1100;p213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1" name="Google Shape;1101;p213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214"/>
          <p:cNvSpPr txBox="1"/>
          <p:nvPr>
            <p:ph type="title"/>
          </p:nvPr>
        </p:nvSpPr>
        <p:spPr>
          <a:xfrm>
            <a:off x="481542" y="2937933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4" name="Google Shape;1104;p214"/>
          <p:cNvSpPr txBox="1"/>
          <p:nvPr>
            <p:ph idx="1" type="body"/>
          </p:nvPr>
        </p:nvSpPr>
        <p:spPr>
          <a:xfrm>
            <a:off x="481542" y="1937809"/>
            <a:ext cx="5181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5" name="Google Shape;1105;p214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6" name="Google Shape;1106;p214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7" name="Google Shape;1107;p214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1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0" name="Google Shape;1110;p215"/>
          <p:cNvSpPr txBox="1"/>
          <p:nvPr>
            <p:ph idx="1" type="body"/>
          </p:nvPr>
        </p:nvSpPr>
        <p:spPr>
          <a:xfrm>
            <a:off x="304800" y="1066800"/>
            <a:ext cx="26925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492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1" name="Google Shape;1111;p215"/>
          <p:cNvSpPr txBox="1"/>
          <p:nvPr>
            <p:ph idx="2" type="body"/>
          </p:nvPr>
        </p:nvSpPr>
        <p:spPr>
          <a:xfrm>
            <a:off x="3098800" y="1066800"/>
            <a:ext cx="26925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492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2" name="Google Shape;1112;p215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3" name="Google Shape;1113;p215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4" name="Google Shape;1114;p215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216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7" name="Google Shape;1117;p216"/>
          <p:cNvSpPr txBox="1"/>
          <p:nvPr>
            <p:ph idx="1" type="body"/>
          </p:nvPr>
        </p:nvSpPr>
        <p:spPr>
          <a:xfrm>
            <a:off x="304800" y="1023409"/>
            <a:ext cx="26937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1118" name="Google Shape;1118;p216"/>
          <p:cNvSpPr txBox="1"/>
          <p:nvPr>
            <p:ph idx="2" type="body"/>
          </p:nvPr>
        </p:nvSpPr>
        <p:spPr>
          <a:xfrm>
            <a:off x="304800" y="1449917"/>
            <a:ext cx="26937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1119" name="Google Shape;1119;p216"/>
          <p:cNvSpPr txBox="1"/>
          <p:nvPr>
            <p:ph idx="3" type="body"/>
          </p:nvPr>
        </p:nvSpPr>
        <p:spPr>
          <a:xfrm>
            <a:off x="3096683" y="1023409"/>
            <a:ext cx="2694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1120" name="Google Shape;1120;p216"/>
          <p:cNvSpPr txBox="1"/>
          <p:nvPr>
            <p:ph idx="4" type="body"/>
          </p:nvPr>
        </p:nvSpPr>
        <p:spPr>
          <a:xfrm>
            <a:off x="3096683" y="1449917"/>
            <a:ext cx="26949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1121" name="Google Shape;1121;p216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2" name="Google Shape;1122;p216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3" name="Google Shape;1123;p216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17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6" name="Google Shape;1126;p217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7" name="Google Shape;1127;p217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8" name="Google Shape;1128;p217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18"/>
          <p:cNvSpPr txBox="1"/>
          <p:nvPr>
            <p:ph type="title"/>
          </p:nvPr>
        </p:nvSpPr>
        <p:spPr>
          <a:xfrm>
            <a:off x="304800" y="182033"/>
            <a:ext cx="20055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31" name="Google Shape;1131;p218"/>
          <p:cNvSpPr txBox="1"/>
          <p:nvPr>
            <p:ph idx="1" type="body"/>
          </p:nvPr>
        </p:nvSpPr>
        <p:spPr>
          <a:xfrm>
            <a:off x="2383367" y="182033"/>
            <a:ext cx="34080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925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indent="-3302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11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indent="-3111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indent="-3111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1132" name="Google Shape;1132;p218"/>
          <p:cNvSpPr txBox="1"/>
          <p:nvPr>
            <p:ph idx="2" type="body"/>
          </p:nvPr>
        </p:nvSpPr>
        <p:spPr>
          <a:xfrm>
            <a:off x="304800" y="956733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33" name="Google Shape;1133;p218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34" name="Google Shape;1134;p218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35" name="Google Shape;1135;p218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19"/>
          <p:cNvSpPr txBox="1"/>
          <p:nvPr>
            <p:ph type="title"/>
          </p:nvPr>
        </p:nvSpPr>
        <p:spPr>
          <a:xfrm>
            <a:off x="1194859" y="3200400"/>
            <a:ext cx="3657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38" name="Google Shape;1138;p219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9" name="Google Shape;1139;p219"/>
          <p:cNvSpPr txBox="1"/>
          <p:nvPr>
            <p:ph idx="1" type="body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40" name="Google Shape;1140;p219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1" name="Google Shape;1141;p219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2" name="Google Shape;1142;p219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22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5" name="Google Shape;1145;p220"/>
          <p:cNvSpPr txBox="1"/>
          <p:nvPr>
            <p:ph idx="1" type="body"/>
          </p:nvPr>
        </p:nvSpPr>
        <p:spPr>
          <a:xfrm rot="5400000">
            <a:off x="1539150" y="-167550"/>
            <a:ext cx="30177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146" name="Google Shape;1146;p220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7" name="Google Shape;1147;p220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8" name="Google Shape;1148;p220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21"/>
          <p:cNvSpPr txBox="1"/>
          <p:nvPr>
            <p:ph type="title"/>
          </p:nvPr>
        </p:nvSpPr>
        <p:spPr>
          <a:xfrm rot="5400000">
            <a:off x="3154800" y="1447892"/>
            <a:ext cx="390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1" name="Google Shape;1151;p221"/>
          <p:cNvSpPr txBox="1"/>
          <p:nvPr>
            <p:ph idx="1" type="body"/>
          </p:nvPr>
        </p:nvSpPr>
        <p:spPr>
          <a:xfrm rot="5400000">
            <a:off x="360850" y="127142"/>
            <a:ext cx="39012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152" name="Google Shape;1152;p221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3" name="Google Shape;1153;p221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4" name="Google Shape;1154;p221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2389250" y="1781875"/>
            <a:ext cx="7674300" cy="13611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50" y="605500"/>
            <a:ext cx="2226700" cy="19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22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22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58" name="Google Shape;1158;p22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30475" lIns="60975" spcFirstLastPara="1" rIns="60975" wrap="square" tIns="30475">
            <a:norm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59" name="Google Shape;1159;p22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rmAutofit/>
          </a:bodyPr>
          <a:lstStyle>
            <a:lvl1pPr indent="-361950" lvl="0" marL="457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»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60" name="Google Shape;1160;p2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61" name="Google Shape;1161;p2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2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164" name="Google Shape;1164;p2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165" name="Google Shape;1165;p2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66" name="Google Shape;1166;p223"/>
          <p:cNvSpPr/>
          <p:nvPr/>
        </p:nvSpPr>
        <p:spPr>
          <a:xfrm>
            <a:off x="4071890" y="3428998"/>
            <a:ext cx="4068000" cy="342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223"/>
          <p:cNvSpPr/>
          <p:nvPr/>
        </p:nvSpPr>
        <p:spPr>
          <a:xfrm>
            <a:off x="0" y="-173"/>
            <a:ext cx="4068000" cy="3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23"/>
          <p:cNvSpPr/>
          <p:nvPr/>
        </p:nvSpPr>
        <p:spPr>
          <a:xfrm>
            <a:off x="8140473" y="0"/>
            <a:ext cx="4068000" cy="3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23"/>
          <p:cNvSpPr/>
          <p:nvPr>
            <p:ph idx="2" type="pic"/>
          </p:nvPr>
        </p:nvSpPr>
        <p:spPr>
          <a:xfrm>
            <a:off x="4071890" y="-173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p223"/>
          <p:cNvSpPr/>
          <p:nvPr>
            <p:ph idx="3" type="pic"/>
          </p:nvPr>
        </p:nvSpPr>
        <p:spPr>
          <a:xfrm>
            <a:off x="0" y="3428998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223"/>
          <p:cNvSpPr/>
          <p:nvPr>
            <p:ph idx="4" type="pic"/>
          </p:nvPr>
        </p:nvSpPr>
        <p:spPr>
          <a:xfrm>
            <a:off x="8140473" y="3428998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_2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24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22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75" name="Google Shape;1175;p22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30475" lIns="60975" spcFirstLastPara="1" rIns="60975" wrap="square" tIns="30475">
            <a:norm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76" name="Google Shape;1176;p22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rmAutofit/>
          </a:bodyPr>
          <a:lstStyle>
            <a:lvl1pPr indent="-361950" lvl="0" marL="457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»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77" name="Google Shape;1177;p2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78" name="Google Shape;1178;p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hjä">
  <p:cSld name="2_Tyhjä"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25"/>
          <p:cNvSpPr/>
          <p:nvPr>
            <p:ph idx="2" type="pic"/>
          </p:nvPr>
        </p:nvSpPr>
        <p:spPr>
          <a:xfrm>
            <a:off x="-77585" y="0"/>
            <a:ext cx="1228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81" name="Google Shape;1181;p225"/>
          <p:cNvSpPr txBox="1"/>
          <p:nvPr>
            <p:ph type="title"/>
          </p:nvPr>
        </p:nvSpPr>
        <p:spPr>
          <a:xfrm>
            <a:off x="3839440" y="2308259"/>
            <a:ext cx="45132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22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84" name="Google Shape;1184;p2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85" name="Google Shape;1185;p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MAIN_POINT_1"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27"/>
          <p:cNvSpPr txBox="1"/>
          <p:nvPr>
            <p:ph type="title"/>
          </p:nvPr>
        </p:nvSpPr>
        <p:spPr>
          <a:xfrm>
            <a:off x="3923400" y="162167"/>
            <a:ext cx="6968400" cy="58923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88" name="Google Shape;1188;p22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89" name="Google Shape;1189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229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98" name="Google Shape;1198;p229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99" name="Google Shape;1199;p229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30"/>
          <p:cNvSpPr txBox="1"/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02" name="Google Shape;1202;p230"/>
          <p:cNvSpPr txBox="1"/>
          <p:nvPr>
            <p:ph idx="1" type="subTitle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3" name="Google Shape;1203;p230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04" name="Google Shape;1204;p230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05" name="Google Shape;1205;p230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31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08" name="Google Shape;1208;p231"/>
          <p:cNvSpPr txBox="1"/>
          <p:nvPr>
            <p:ph idx="1" type="body"/>
          </p:nvPr>
        </p:nvSpPr>
        <p:spPr>
          <a:xfrm>
            <a:off x="304800" y="1066800"/>
            <a:ext cx="54864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209" name="Google Shape;1209;p231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10" name="Google Shape;1210;p231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11" name="Google Shape;1211;p231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32"/>
          <p:cNvSpPr txBox="1"/>
          <p:nvPr>
            <p:ph type="title"/>
          </p:nvPr>
        </p:nvSpPr>
        <p:spPr>
          <a:xfrm>
            <a:off x="481542" y="2937933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14" name="Google Shape;1214;p232"/>
          <p:cNvSpPr txBox="1"/>
          <p:nvPr>
            <p:ph idx="1" type="body"/>
          </p:nvPr>
        </p:nvSpPr>
        <p:spPr>
          <a:xfrm>
            <a:off x="481542" y="1937809"/>
            <a:ext cx="5181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5" name="Google Shape;1215;p232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16" name="Google Shape;1216;p232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17" name="Google Shape;1217;p232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 1">
  <p:cSld name="TITLE_ONLY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/>
          <p:nvPr/>
        </p:nvSpPr>
        <p:spPr>
          <a:xfrm>
            <a:off x="2389250" y="1781875"/>
            <a:ext cx="7674300" cy="13611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25" y="380575"/>
            <a:ext cx="1423122" cy="16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233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20" name="Google Shape;1220;p233"/>
          <p:cNvSpPr txBox="1"/>
          <p:nvPr>
            <p:ph idx="1" type="body"/>
          </p:nvPr>
        </p:nvSpPr>
        <p:spPr>
          <a:xfrm>
            <a:off x="304800" y="1066800"/>
            <a:ext cx="26925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492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221" name="Google Shape;1221;p233"/>
          <p:cNvSpPr txBox="1"/>
          <p:nvPr>
            <p:ph idx="2" type="body"/>
          </p:nvPr>
        </p:nvSpPr>
        <p:spPr>
          <a:xfrm>
            <a:off x="3098800" y="1066800"/>
            <a:ext cx="26925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492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222" name="Google Shape;1222;p233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23" name="Google Shape;1223;p233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24" name="Google Shape;1224;p233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34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27" name="Google Shape;1227;p234"/>
          <p:cNvSpPr txBox="1"/>
          <p:nvPr>
            <p:ph idx="1" type="body"/>
          </p:nvPr>
        </p:nvSpPr>
        <p:spPr>
          <a:xfrm>
            <a:off x="304800" y="1023409"/>
            <a:ext cx="26937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1228" name="Google Shape;1228;p234"/>
          <p:cNvSpPr txBox="1"/>
          <p:nvPr>
            <p:ph idx="2" type="body"/>
          </p:nvPr>
        </p:nvSpPr>
        <p:spPr>
          <a:xfrm>
            <a:off x="304800" y="1449917"/>
            <a:ext cx="26937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1229" name="Google Shape;1229;p234"/>
          <p:cNvSpPr txBox="1"/>
          <p:nvPr>
            <p:ph idx="3" type="body"/>
          </p:nvPr>
        </p:nvSpPr>
        <p:spPr>
          <a:xfrm>
            <a:off x="3096683" y="1023409"/>
            <a:ext cx="2694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1230" name="Google Shape;1230;p234"/>
          <p:cNvSpPr txBox="1"/>
          <p:nvPr>
            <p:ph idx="4" type="body"/>
          </p:nvPr>
        </p:nvSpPr>
        <p:spPr>
          <a:xfrm>
            <a:off x="3096683" y="1449917"/>
            <a:ext cx="26949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1231" name="Google Shape;1231;p234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2" name="Google Shape;1232;p234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3" name="Google Shape;1233;p234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3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6" name="Google Shape;1236;p235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7" name="Google Shape;1237;p235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8" name="Google Shape;1238;p235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36"/>
          <p:cNvSpPr txBox="1"/>
          <p:nvPr>
            <p:ph type="title"/>
          </p:nvPr>
        </p:nvSpPr>
        <p:spPr>
          <a:xfrm>
            <a:off x="304800" y="182033"/>
            <a:ext cx="20055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41" name="Google Shape;1241;p236"/>
          <p:cNvSpPr txBox="1"/>
          <p:nvPr>
            <p:ph idx="1" type="body"/>
          </p:nvPr>
        </p:nvSpPr>
        <p:spPr>
          <a:xfrm>
            <a:off x="2383367" y="182033"/>
            <a:ext cx="34077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925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indent="-3302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11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indent="-3111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indent="-3111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1242" name="Google Shape;1242;p236"/>
          <p:cNvSpPr txBox="1"/>
          <p:nvPr>
            <p:ph idx="2" type="body"/>
          </p:nvPr>
        </p:nvSpPr>
        <p:spPr>
          <a:xfrm>
            <a:off x="304800" y="956733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243" name="Google Shape;1243;p236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44" name="Google Shape;1244;p236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45" name="Google Shape;1245;p236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237"/>
          <p:cNvSpPr txBox="1"/>
          <p:nvPr>
            <p:ph type="title"/>
          </p:nvPr>
        </p:nvSpPr>
        <p:spPr>
          <a:xfrm>
            <a:off x="1194859" y="3200400"/>
            <a:ext cx="36576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75" spcFirstLastPara="1" rIns="60975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48" name="Google Shape;1248;p237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237"/>
          <p:cNvSpPr txBox="1"/>
          <p:nvPr>
            <p:ph idx="1" type="body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250" name="Google Shape;1250;p237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51" name="Google Shape;1251;p237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52" name="Google Shape;1252;p237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23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55" name="Google Shape;1255;p238"/>
          <p:cNvSpPr txBox="1"/>
          <p:nvPr>
            <p:ph idx="1" type="body"/>
          </p:nvPr>
        </p:nvSpPr>
        <p:spPr>
          <a:xfrm rot="5400000">
            <a:off x="1539150" y="-167550"/>
            <a:ext cx="30177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256" name="Google Shape;1256;p238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57" name="Google Shape;1257;p238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58" name="Google Shape;1258;p238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39"/>
          <p:cNvSpPr txBox="1"/>
          <p:nvPr>
            <p:ph type="title"/>
          </p:nvPr>
        </p:nvSpPr>
        <p:spPr>
          <a:xfrm rot="5400000">
            <a:off x="3154950" y="1447742"/>
            <a:ext cx="3900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61" name="Google Shape;1261;p239"/>
          <p:cNvSpPr txBox="1"/>
          <p:nvPr>
            <p:ph idx="1" type="body"/>
          </p:nvPr>
        </p:nvSpPr>
        <p:spPr>
          <a:xfrm rot="5400000">
            <a:off x="361000" y="126992"/>
            <a:ext cx="39009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262" name="Google Shape;1262;p239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63" name="Google Shape;1263;p239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64" name="Google Shape;1264;p239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40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24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68" name="Google Shape;1268;p24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30475" lIns="60975" spcFirstLastPara="1" rIns="60975" wrap="square" tIns="30475">
            <a:norm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9" name="Google Shape;1269;p24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rmAutofit/>
          </a:bodyPr>
          <a:lstStyle>
            <a:lvl1pPr indent="-361950" lvl="0" marL="457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»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70" name="Google Shape;1270;p2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71" name="Google Shape;1271;p2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274" name="Google Shape;1274;p2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275" name="Google Shape;1275;p2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76" name="Google Shape;1276;p241"/>
          <p:cNvSpPr/>
          <p:nvPr/>
        </p:nvSpPr>
        <p:spPr>
          <a:xfrm>
            <a:off x="4071890" y="3428998"/>
            <a:ext cx="4068000" cy="342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241"/>
          <p:cNvSpPr/>
          <p:nvPr/>
        </p:nvSpPr>
        <p:spPr>
          <a:xfrm>
            <a:off x="0" y="-173"/>
            <a:ext cx="4068000" cy="3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241"/>
          <p:cNvSpPr/>
          <p:nvPr/>
        </p:nvSpPr>
        <p:spPr>
          <a:xfrm>
            <a:off x="8140473" y="0"/>
            <a:ext cx="4068000" cy="3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241"/>
          <p:cNvSpPr/>
          <p:nvPr>
            <p:ph idx="2" type="pic"/>
          </p:nvPr>
        </p:nvSpPr>
        <p:spPr>
          <a:xfrm>
            <a:off x="4071890" y="-173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p241"/>
          <p:cNvSpPr/>
          <p:nvPr>
            <p:ph idx="3" type="pic"/>
          </p:nvPr>
        </p:nvSpPr>
        <p:spPr>
          <a:xfrm>
            <a:off x="0" y="3428998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241"/>
          <p:cNvSpPr/>
          <p:nvPr>
            <p:ph idx="4" type="pic"/>
          </p:nvPr>
        </p:nvSpPr>
        <p:spPr>
          <a:xfrm>
            <a:off x="8140473" y="3428998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_2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242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24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30475" lIns="60975" spcFirstLastPara="1" rIns="60975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85" name="Google Shape;1285;p24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30475" lIns="60975" spcFirstLastPara="1" rIns="60975" wrap="square" tIns="30475">
            <a:norm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6" name="Google Shape;1286;p24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rmAutofit/>
          </a:bodyPr>
          <a:lstStyle>
            <a:lvl1pPr indent="-361950" lvl="0" marL="457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»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87" name="Google Shape;1287;p2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30475" lIns="60975" spcFirstLastPara="1" rIns="60975" wrap="square" tIns="30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88" name="Google Shape;1288;p2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tsikko ja sisältö">
  <p:cSld name="2_Otsikko ja sisältö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791705" y="465937"/>
            <a:ext cx="8394469" cy="7581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791705" y="1578078"/>
            <a:ext cx="5227945" cy="4247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2" type="body"/>
          </p:nvPr>
        </p:nvSpPr>
        <p:spPr>
          <a:xfrm>
            <a:off x="6305294" y="1565787"/>
            <a:ext cx="5227945" cy="425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hjä">
  <p:cSld name="2_Tyhjä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43"/>
          <p:cNvSpPr/>
          <p:nvPr>
            <p:ph idx="2" type="pic"/>
          </p:nvPr>
        </p:nvSpPr>
        <p:spPr>
          <a:xfrm>
            <a:off x="-77585" y="0"/>
            <a:ext cx="1228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91" name="Google Shape;1291;p243"/>
          <p:cNvSpPr txBox="1"/>
          <p:nvPr>
            <p:ph type="title"/>
          </p:nvPr>
        </p:nvSpPr>
        <p:spPr>
          <a:xfrm>
            <a:off x="3839440" y="2308259"/>
            <a:ext cx="45132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45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00" name="Google Shape;1300;p245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01" name="Google Shape;1301;p245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46"/>
          <p:cNvSpPr txBox="1"/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04" name="Google Shape;1304;p246"/>
          <p:cNvSpPr txBox="1"/>
          <p:nvPr>
            <p:ph idx="1" type="subTitle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5" name="Google Shape;1305;p246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06" name="Google Shape;1306;p246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07" name="Google Shape;1307;p246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247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10" name="Google Shape;1310;p247"/>
          <p:cNvSpPr txBox="1"/>
          <p:nvPr>
            <p:ph idx="1" type="body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311" name="Google Shape;1311;p247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12" name="Google Shape;1312;p247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13" name="Google Shape;1313;p247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48"/>
          <p:cNvSpPr txBox="1"/>
          <p:nvPr>
            <p:ph type="title"/>
          </p:nvPr>
        </p:nvSpPr>
        <p:spPr>
          <a:xfrm>
            <a:off x="481542" y="2937933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16" name="Google Shape;1316;p248"/>
          <p:cNvSpPr txBox="1"/>
          <p:nvPr>
            <p:ph idx="1" type="body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7" name="Google Shape;1317;p248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18" name="Google Shape;1318;p248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19" name="Google Shape;1319;p248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49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22" name="Google Shape;1322;p249"/>
          <p:cNvSpPr txBox="1"/>
          <p:nvPr>
            <p:ph idx="1" type="body"/>
          </p:nvPr>
        </p:nvSpPr>
        <p:spPr>
          <a:xfrm>
            <a:off x="304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323" name="Google Shape;1323;p249"/>
          <p:cNvSpPr txBox="1"/>
          <p:nvPr>
            <p:ph idx="2" type="body"/>
          </p:nvPr>
        </p:nvSpPr>
        <p:spPr>
          <a:xfrm>
            <a:off x="3098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324" name="Google Shape;1324;p249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25" name="Google Shape;1325;p249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26" name="Google Shape;1326;p249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25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29" name="Google Shape;1329;p250"/>
          <p:cNvSpPr txBox="1"/>
          <p:nvPr>
            <p:ph idx="1" type="body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1330" name="Google Shape;1330;p250"/>
          <p:cNvSpPr txBox="1"/>
          <p:nvPr>
            <p:ph idx="2" type="body"/>
          </p:nvPr>
        </p:nvSpPr>
        <p:spPr>
          <a:xfrm>
            <a:off x="304800" y="1449917"/>
            <a:ext cx="26934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1331" name="Google Shape;1331;p250"/>
          <p:cNvSpPr txBox="1"/>
          <p:nvPr>
            <p:ph idx="3" type="body"/>
          </p:nvPr>
        </p:nvSpPr>
        <p:spPr>
          <a:xfrm>
            <a:off x="3096683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1332" name="Google Shape;1332;p250"/>
          <p:cNvSpPr txBox="1"/>
          <p:nvPr>
            <p:ph idx="4" type="body"/>
          </p:nvPr>
        </p:nvSpPr>
        <p:spPr>
          <a:xfrm>
            <a:off x="3096683" y="1449917"/>
            <a:ext cx="26946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1333" name="Google Shape;1333;p250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34" name="Google Shape;1334;p250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35" name="Google Shape;1335;p250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251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38" name="Google Shape;1338;p251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39" name="Google Shape;1339;p251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40" name="Google Shape;1340;p251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252"/>
          <p:cNvSpPr txBox="1"/>
          <p:nvPr>
            <p:ph type="title"/>
          </p:nvPr>
        </p:nvSpPr>
        <p:spPr>
          <a:xfrm>
            <a:off x="304800" y="182033"/>
            <a:ext cx="20055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43" name="Google Shape;1343;p252"/>
          <p:cNvSpPr txBox="1"/>
          <p:nvPr>
            <p:ph idx="1" type="body"/>
          </p:nvPr>
        </p:nvSpPr>
        <p:spPr>
          <a:xfrm>
            <a:off x="2383367" y="182033"/>
            <a:ext cx="34077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925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indent="-3302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11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indent="-3111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indent="-3111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1344" name="Google Shape;1344;p252"/>
          <p:cNvSpPr txBox="1"/>
          <p:nvPr>
            <p:ph idx="2" type="body"/>
          </p:nvPr>
        </p:nvSpPr>
        <p:spPr>
          <a:xfrm>
            <a:off x="304800" y="956733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1345" name="Google Shape;1345;p252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46" name="Google Shape;1346;p252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47" name="Google Shape;1347;p252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53"/>
          <p:cNvSpPr txBox="1"/>
          <p:nvPr>
            <p:ph type="title"/>
          </p:nvPr>
        </p:nvSpPr>
        <p:spPr>
          <a:xfrm>
            <a:off x="1194859" y="3200400"/>
            <a:ext cx="36576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50" name="Google Shape;1350;p253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p253"/>
          <p:cNvSpPr txBox="1"/>
          <p:nvPr>
            <p:ph idx="1" type="body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1352" name="Google Shape;1352;p253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53" name="Google Shape;1353;p253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54" name="Google Shape;1354;p253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tsikko ja sisältö">
  <p:cSld name="2_Otsikko ja sisältö 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405939" y="465937"/>
            <a:ext cx="3776096" cy="75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4504765" y="465937"/>
            <a:ext cx="6938682" cy="61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254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57" name="Google Shape;1357;p254"/>
          <p:cNvSpPr txBox="1"/>
          <p:nvPr>
            <p:ph idx="1" type="body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358" name="Google Shape;1358;p254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59" name="Google Shape;1359;p254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60" name="Google Shape;1360;p254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255"/>
          <p:cNvSpPr txBox="1"/>
          <p:nvPr>
            <p:ph type="title"/>
          </p:nvPr>
        </p:nvSpPr>
        <p:spPr>
          <a:xfrm rot="5400000">
            <a:off x="3154950" y="1447742"/>
            <a:ext cx="3900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63" name="Google Shape;1363;p255"/>
          <p:cNvSpPr txBox="1"/>
          <p:nvPr>
            <p:ph idx="1" type="body"/>
          </p:nvPr>
        </p:nvSpPr>
        <p:spPr>
          <a:xfrm rot="5400000">
            <a:off x="361000" y="126992"/>
            <a:ext cx="39009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364" name="Google Shape;1364;p255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65" name="Google Shape;1365;p255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66" name="Google Shape;1366;p255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256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25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70" name="Google Shape;1370;p25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30475" lIns="60950" spcFirstLastPara="1" rIns="60950" wrap="square" tIns="30475">
            <a:norm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71" name="Google Shape;1371;p25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30475" lIns="60950" spcFirstLastPara="1" rIns="60950" wrap="square" tIns="30475">
            <a:normAutofit/>
          </a:bodyPr>
          <a:lstStyle>
            <a:lvl1pPr indent="-361950" lvl="0" marL="457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»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72" name="Google Shape;1372;p2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73" name="Google Shape;1373;p2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5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376" name="Google Shape;1376;p25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377" name="Google Shape;1377;p2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78" name="Google Shape;1378;p257"/>
          <p:cNvSpPr/>
          <p:nvPr/>
        </p:nvSpPr>
        <p:spPr>
          <a:xfrm>
            <a:off x="4071890" y="3428998"/>
            <a:ext cx="4068000" cy="342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257"/>
          <p:cNvSpPr/>
          <p:nvPr/>
        </p:nvSpPr>
        <p:spPr>
          <a:xfrm>
            <a:off x="0" y="-173"/>
            <a:ext cx="4068000" cy="3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257"/>
          <p:cNvSpPr/>
          <p:nvPr/>
        </p:nvSpPr>
        <p:spPr>
          <a:xfrm>
            <a:off x="8140473" y="0"/>
            <a:ext cx="4068000" cy="3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257"/>
          <p:cNvSpPr/>
          <p:nvPr>
            <p:ph idx="2" type="pic"/>
          </p:nvPr>
        </p:nvSpPr>
        <p:spPr>
          <a:xfrm>
            <a:off x="4071890" y="-173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257"/>
          <p:cNvSpPr/>
          <p:nvPr>
            <p:ph idx="3" type="pic"/>
          </p:nvPr>
        </p:nvSpPr>
        <p:spPr>
          <a:xfrm>
            <a:off x="0" y="3428998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p257"/>
          <p:cNvSpPr/>
          <p:nvPr>
            <p:ph idx="4" type="pic"/>
          </p:nvPr>
        </p:nvSpPr>
        <p:spPr>
          <a:xfrm>
            <a:off x="8140473" y="3428998"/>
            <a:ext cx="4068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"/>
              <a:buNone/>
              <a:defRPr b="0" i="0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0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_2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58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25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87" name="Google Shape;1387;p25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30475" lIns="60950" spcFirstLastPara="1" rIns="60950" wrap="square" tIns="30475">
            <a:norm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88" name="Google Shape;1388;p25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30475" lIns="60950" spcFirstLastPara="1" rIns="60950" wrap="square" tIns="30475">
            <a:normAutofit/>
          </a:bodyPr>
          <a:lstStyle>
            <a:lvl1pPr indent="-361950" lvl="0" marL="4572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1150" lvl="3" marL="1828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–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1150" lvl="4" marL="22860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»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1150" lvl="5" marL="27432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1150" lvl="6" marL="32004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1150" lvl="7" marL="36576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1150" lvl="8" marL="411480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•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89" name="Google Shape;1389;p2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90" name="Google Shape;1390;p2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hjä">
  <p:cSld name="2_Tyhjä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59"/>
          <p:cNvSpPr/>
          <p:nvPr>
            <p:ph idx="2" type="pic"/>
          </p:nvPr>
        </p:nvSpPr>
        <p:spPr>
          <a:xfrm>
            <a:off x="-77585" y="0"/>
            <a:ext cx="1228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393" name="Google Shape;1393;p259"/>
          <p:cNvSpPr txBox="1"/>
          <p:nvPr>
            <p:ph type="title"/>
          </p:nvPr>
        </p:nvSpPr>
        <p:spPr>
          <a:xfrm>
            <a:off x="3839440" y="2308259"/>
            <a:ext cx="45132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129916" y="139909"/>
            <a:ext cx="11922177" cy="6585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t/>
            </a:r>
            <a:endParaRPr b="0" i="0" sz="1067" u="none" cap="none" strike="noStrike">
              <a:solidFill>
                <a:srgbClr val="748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va, joka sisältää kohteen ulko, merkki, taivas, rakennus&#10;&#10;Kuvaus luotu automaattisesti" id="157" name="Google Shape;15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66160" y="370459"/>
            <a:ext cx="963963" cy="46962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>
            <p:ph type="title"/>
          </p:nvPr>
        </p:nvSpPr>
        <p:spPr>
          <a:xfrm>
            <a:off x="838200" y="365125"/>
            <a:ext cx="10515600" cy="932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BJECT 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838200" y="365125"/>
            <a:ext cx="10515600" cy="932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838200" y="1445342"/>
            <a:ext cx="10515600" cy="4731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0" name="Google Shape;170;p28"/>
          <p:cNvSpPr txBox="1"/>
          <p:nvPr>
            <p:ph idx="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MAIN_POINT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50" y="1079100"/>
            <a:ext cx="19050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 slid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528575" y="861025"/>
            <a:ext cx="7951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18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776" y="5615062"/>
            <a:ext cx="1597725" cy="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63775" y="861020"/>
            <a:ext cx="49221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 2">
  <p:cSld name="MAIN_POINT_1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775" y="4689300"/>
            <a:ext cx="1204025" cy="13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00" y="268250"/>
            <a:ext cx="19050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 1">
  <p:cSld name="MAIN_POINT_1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 txBox="1"/>
          <p:nvPr>
            <p:ph type="title"/>
          </p:nvPr>
        </p:nvSpPr>
        <p:spPr>
          <a:xfrm>
            <a:off x="2360975" y="2538125"/>
            <a:ext cx="7488000" cy="18324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91" name="Google Shape;191;p3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6" name="Google Shape;196;p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01" name="Google Shape;201;p3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2" name="Google Shape;202;p3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ONE_COLUMN_TEXT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6904333" y="740800"/>
            <a:ext cx="3744000" cy="100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6904333" y="1852800"/>
            <a:ext cx="3744000" cy="423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09" name="Google Shape;209;p36"/>
          <p:cNvSpPr txBox="1"/>
          <p:nvPr/>
        </p:nvSpPr>
        <p:spPr>
          <a:xfrm>
            <a:off x="11060000" y="236200"/>
            <a:ext cx="91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Kirjaa</a:t>
            </a:r>
            <a:endParaRPr sz="22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11001175" y="270275"/>
            <a:ext cx="91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Krjaa</a:t>
            </a:r>
            <a:endParaRPr sz="22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ctrTitle"/>
          </p:nvPr>
        </p:nvSpPr>
        <p:spPr>
          <a:xfrm>
            <a:off x="3089267" y="5274167"/>
            <a:ext cx="85308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17" name="Google Shape;217;p38"/>
          <p:cNvSpPr txBox="1"/>
          <p:nvPr>
            <p:ph idx="1" type="subTitle"/>
          </p:nvPr>
        </p:nvSpPr>
        <p:spPr>
          <a:xfrm>
            <a:off x="3089267" y="6186567"/>
            <a:ext cx="85620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id="218" name="Google Shape;218;p38"/>
          <p:cNvPicPr preferRelativeResize="0"/>
          <p:nvPr/>
        </p:nvPicPr>
        <p:blipFill rotWithShape="1">
          <a:blip r:embed="rId2">
            <a:alphaModFix/>
          </a:blip>
          <a:srcRect b="209" l="0" r="0" t="199"/>
          <a:stretch/>
        </p:blipFill>
        <p:spPr>
          <a:xfrm>
            <a:off x="439300" y="5274167"/>
            <a:ext cx="2609388" cy="127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1">
  <p:cSld name="TITLE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ctrTitle"/>
          </p:nvPr>
        </p:nvSpPr>
        <p:spPr>
          <a:xfrm>
            <a:off x="3089267" y="5274167"/>
            <a:ext cx="85308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22" name="Google Shape;222;p39"/>
          <p:cNvSpPr txBox="1"/>
          <p:nvPr>
            <p:ph idx="1" type="subTitle"/>
          </p:nvPr>
        </p:nvSpPr>
        <p:spPr>
          <a:xfrm>
            <a:off x="3089267" y="6186567"/>
            <a:ext cx="85620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id="223" name="Google Shape;223;p39"/>
          <p:cNvPicPr preferRelativeResize="0"/>
          <p:nvPr/>
        </p:nvPicPr>
        <p:blipFill rotWithShape="1">
          <a:blip r:embed="rId2">
            <a:alphaModFix/>
          </a:blip>
          <a:srcRect b="209" l="0" r="0" t="199"/>
          <a:stretch/>
        </p:blipFill>
        <p:spPr>
          <a:xfrm>
            <a:off x="439300" y="5274167"/>
            <a:ext cx="2609388" cy="127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1 1">
  <p:cSld name="TITLE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ctrTitle"/>
          </p:nvPr>
        </p:nvSpPr>
        <p:spPr>
          <a:xfrm>
            <a:off x="3089267" y="5274167"/>
            <a:ext cx="85308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27" name="Google Shape;227;p40"/>
          <p:cNvSpPr txBox="1"/>
          <p:nvPr>
            <p:ph idx="1" type="subTitle"/>
          </p:nvPr>
        </p:nvSpPr>
        <p:spPr>
          <a:xfrm>
            <a:off x="3089267" y="6186567"/>
            <a:ext cx="85620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id="228" name="Google Shape;228;p40"/>
          <p:cNvPicPr preferRelativeResize="0"/>
          <p:nvPr/>
        </p:nvPicPr>
        <p:blipFill rotWithShape="1">
          <a:blip r:embed="rId2">
            <a:alphaModFix/>
          </a:blip>
          <a:srcRect b="209" l="0" r="0" t="199"/>
          <a:stretch/>
        </p:blipFill>
        <p:spPr>
          <a:xfrm>
            <a:off x="439300" y="5274167"/>
            <a:ext cx="2609388" cy="127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2" name="Google Shape;232;p41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3" name="Google Shape;23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 slide_1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ctrTitle"/>
          </p:nvPr>
        </p:nvSpPr>
        <p:spPr>
          <a:xfrm>
            <a:off x="528575" y="861025"/>
            <a:ext cx="7951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18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776" y="5615062"/>
            <a:ext cx="1597725" cy="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63775" y="861020"/>
            <a:ext cx="49221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36" name="Google Shape;236;p4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7" name="Google Shape;237;p4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8" name="Google Shape;23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2" name="Google Shape;242;p4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3" name="Google Shape;243;p4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44" name="Google Shape;24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7" name="Google Shape;247;p44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48" name="Google Shape;24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2" name="Google Shape;252;p4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3" name="Google Shape;25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ONE_COLUMN_TEXT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>
            <p:ph type="title"/>
          </p:nvPr>
        </p:nvSpPr>
        <p:spPr>
          <a:xfrm>
            <a:off x="6904333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56" name="Google Shape;256;p46"/>
          <p:cNvSpPr txBox="1"/>
          <p:nvPr>
            <p:ph idx="1" type="body"/>
          </p:nvPr>
        </p:nvSpPr>
        <p:spPr>
          <a:xfrm>
            <a:off x="6904333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7" name="Google Shape;257;p46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8" name="Google Shape;25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61" name="Google Shape;261;p4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62" name="Google Shape;26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66" name="Google Shape;266;p4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7" name="Google Shape;267;p4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8" name="Google Shape;268;p48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69" name="Google Shape;26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272" name="Google Shape;272;p49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73" name="Google Shape;27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6" name="Google Shape;276;p5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7" name="Google Shape;277;p50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78" name="Google Shape;27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1" name="Google Shape;28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">
  <p:cSld name="Title slide_1_1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ctrTitle"/>
          </p:nvPr>
        </p:nvSpPr>
        <p:spPr>
          <a:xfrm>
            <a:off x="528575" y="861025"/>
            <a:ext cx="79518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18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776" y="5615062"/>
            <a:ext cx="1597725" cy="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663775" y="861020"/>
            <a:ext cx="49221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/>
          <p:nvPr/>
        </p:nvSpPr>
        <p:spPr>
          <a:xfrm>
            <a:off x="3337400" y="670400"/>
            <a:ext cx="5517300" cy="551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294" name="Google Shape;294;p53"/>
          <p:cNvSpPr txBox="1"/>
          <p:nvPr>
            <p:ph type="ctrTitle"/>
          </p:nvPr>
        </p:nvSpPr>
        <p:spPr>
          <a:xfrm>
            <a:off x="3835800" y="3247867"/>
            <a:ext cx="45204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95" name="Google Shape;295;p53"/>
          <p:cNvSpPr txBox="1"/>
          <p:nvPr>
            <p:ph idx="1" type="subTitle"/>
          </p:nvPr>
        </p:nvSpPr>
        <p:spPr>
          <a:xfrm>
            <a:off x="3689500" y="4234200"/>
            <a:ext cx="49221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96" name="Google Shape;296;p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97" name="Google Shape;297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3633" y="1774267"/>
            <a:ext cx="3024733" cy="1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0" name="Google Shape;300;p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01" name="Google Shape;301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04" name="Google Shape;304;p5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5" name="Google Shape;305;p5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06" name="Google Shape;306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09" name="Google Shape;309;p56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0" name="Google Shape;310;p5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1" name="Google Shape;311;p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12" name="Google Shape;31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5" name="Google Shape;315;p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16" name="Google Shape;316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19" name="Google Shape;319;p5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20" name="Google Shape;320;p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21" name="Google Shape;321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ONE_COLUMN_TEXT_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9"/>
          <p:cNvSpPr txBox="1"/>
          <p:nvPr>
            <p:ph type="title"/>
          </p:nvPr>
        </p:nvSpPr>
        <p:spPr>
          <a:xfrm>
            <a:off x="6904333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24" name="Google Shape;324;p59"/>
          <p:cNvSpPr txBox="1"/>
          <p:nvPr>
            <p:ph idx="1" type="body"/>
          </p:nvPr>
        </p:nvSpPr>
        <p:spPr>
          <a:xfrm>
            <a:off x="6904333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25" name="Google Shape;325;p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26" name="Google Shape;326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0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29" name="Google Shape;329;p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30" name="Google Shape;330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MAIN_POINT_1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1"/>
          <p:cNvSpPr txBox="1"/>
          <p:nvPr>
            <p:ph type="title"/>
          </p:nvPr>
        </p:nvSpPr>
        <p:spPr>
          <a:xfrm>
            <a:off x="3923400" y="162167"/>
            <a:ext cx="6968400" cy="5892300"/>
          </a:xfrm>
          <a:prstGeom prst="rect">
            <a:avLst/>
          </a:prstGeom>
          <a:solidFill>
            <a:srgbClr val="F7EA48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3" name="Google Shape;333;p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34" name="Google Shape;334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6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38" name="Google Shape;338;p6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9" name="Google Shape;339;p6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0" name="Google Shape;340;p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41" name="Google Shape;341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1">
  <p:cSld name="CUS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0" y="-13750"/>
            <a:ext cx="2881500" cy="687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133" y="776196"/>
            <a:ext cx="799225" cy="25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3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3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45" name="Google Shape;345;p63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6" name="Google Shape;346;p63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7" name="Google Shape;347;p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48" name="Google Shape;348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4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6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52" name="Google Shape;352;p6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3" name="Google Shape;353;p6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4" name="Google Shape;354;p6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55" name="Google Shape;35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358" name="Google Shape;358;p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59" name="Google Shape;359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6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2" name="Google Shape;362;p66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3" name="Google Shape;363;p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64" name="Google Shape;364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67" name="Google Shape;367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1">
  <p:cSld name="TITLE_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8"/>
          <p:cNvSpPr/>
          <p:nvPr/>
        </p:nvSpPr>
        <p:spPr>
          <a:xfrm>
            <a:off x="832633" y="705600"/>
            <a:ext cx="9740100" cy="572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3375" lIns="123375" spcFirstLastPara="1" rIns="123375" wrap="square" tIns="123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8"/>
          <p:cNvSpPr txBox="1"/>
          <p:nvPr>
            <p:ph type="ctrTitle"/>
          </p:nvPr>
        </p:nvSpPr>
        <p:spPr>
          <a:xfrm>
            <a:off x="1676400" y="3316300"/>
            <a:ext cx="4520400" cy="1056900"/>
          </a:xfrm>
          <a:prstGeom prst="rect">
            <a:avLst/>
          </a:prstGeom>
        </p:spPr>
        <p:txBody>
          <a:bodyPr anchorCtr="0" anchor="b" bIns="123375" lIns="123375" spcFirstLastPara="1" rIns="123375" wrap="square" tIns="24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371" name="Google Shape;371;p68"/>
          <p:cNvSpPr txBox="1"/>
          <p:nvPr>
            <p:ph idx="1" type="subTitle"/>
          </p:nvPr>
        </p:nvSpPr>
        <p:spPr>
          <a:xfrm>
            <a:off x="1676400" y="4373100"/>
            <a:ext cx="31263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72" name="Google Shape;372;p6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3" name="Google Shape;373;p68"/>
          <p:cNvSpPr txBox="1"/>
          <p:nvPr>
            <p:ph idx="2" type="subTitle"/>
          </p:nvPr>
        </p:nvSpPr>
        <p:spPr>
          <a:xfrm>
            <a:off x="4754733" y="4373100"/>
            <a:ext cx="26484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74" name="Google Shape;374;p68"/>
          <p:cNvSpPr txBox="1"/>
          <p:nvPr>
            <p:ph idx="3" type="subTitle"/>
          </p:nvPr>
        </p:nvSpPr>
        <p:spPr>
          <a:xfrm>
            <a:off x="7762533" y="4373100"/>
            <a:ext cx="26484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75" name="Google Shape;375;p68"/>
          <p:cNvSpPr txBox="1"/>
          <p:nvPr>
            <p:ph idx="4" type="subTitle"/>
          </p:nvPr>
        </p:nvSpPr>
        <p:spPr>
          <a:xfrm>
            <a:off x="1676400" y="5032133"/>
            <a:ext cx="26484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376" name="Google Shape;376;p68"/>
          <p:cNvSpPr txBox="1"/>
          <p:nvPr>
            <p:ph idx="5" type="subTitle"/>
          </p:nvPr>
        </p:nvSpPr>
        <p:spPr>
          <a:xfrm>
            <a:off x="4754733" y="5032133"/>
            <a:ext cx="26484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377" name="Google Shape;377;p68"/>
          <p:cNvSpPr txBox="1"/>
          <p:nvPr>
            <p:ph idx="6" type="subTitle"/>
          </p:nvPr>
        </p:nvSpPr>
        <p:spPr>
          <a:xfrm>
            <a:off x="7762533" y="5032133"/>
            <a:ext cx="26484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0"/>
          <p:cNvSpPr/>
          <p:nvPr/>
        </p:nvSpPr>
        <p:spPr>
          <a:xfrm>
            <a:off x="3337400" y="670400"/>
            <a:ext cx="5517300" cy="551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390" name="Google Shape;390;p70"/>
          <p:cNvSpPr txBox="1"/>
          <p:nvPr>
            <p:ph type="ctrTitle"/>
          </p:nvPr>
        </p:nvSpPr>
        <p:spPr>
          <a:xfrm>
            <a:off x="3835800" y="3247867"/>
            <a:ext cx="45204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91" name="Google Shape;391;p70"/>
          <p:cNvSpPr txBox="1"/>
          <p:nvPr>
            <p:ph idx="1" type="subTitle"/>
          </p:nvPr>
        </p:nvSpPr>
        <p:spPr>
          <a:xfrm>
            <a:off x="3689500" y="4234200"/>
            <a:ext cx="49221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2" name="Google Shape;392;p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93" name="Google Shape;393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3633" y="1774267"/>
            <a:ext cx="3024733" cy="1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1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6" name="Google Shape;396;p7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97" name="Google Shape;397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0" name="Google Shape;400;p7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01" name="Google Shape;401;p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02" name="Google Shape;402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5" name="Google Shape;405;p7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 sz="1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06" name="Google Shape;406;p7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 sz="1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07" name="Google Shape;407;p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08" name="Google Shape;408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2">
  <p:cSld name="CUSTOM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8881" l="4395" r="22713" t="8881"/>
          <a:stretch/>
        </p:blipFill>
        <p:spPr>
          <a:xfrm>
            <a:off x="3597200" y="1200"/>
            <a:ext cx="8594801" cy="685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/>
          <p:nvPr/>
        </p:nvSpPr>
        <p:spPr>
          <a:xfrm>
            <a:off x="0" y="0"/>
            <a:ext cx="6004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546175" y="1674800"/>
            <a:ext cx="5109300" cy="436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546275" y="230100"/>
            <a:ext cx="5109300" cy="1515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idx="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11" name="Google Shape;411;p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12" name="Google Shape;412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15" name="Google Shape;415;p7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16" name="Google Shape;416;p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17" name="Google Shape;417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ONE_COLUMN_TEXT_1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6"/>
          <p:cNvSpPr txBox="1"/>
          <p:nvPr>
            <p:ph type="title"/>
          </p:nvPr>
        </p:nvSpPr>
        <p:spPr>
          <a:xfrm>
            <a:off x="6904333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20" name="Google Shape;420;p76"/>
          <p:cNvSpPr txBox="1"/>
          <p:nvPr>
            <p:ph idx="1" type="body"/>
          </p:nvPr>
        </p:nvSpPr>
        <p:spPr>
          <a:xfrm>
            <a:off x="6904333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600"/>
              <a:buFont typeface="Proxima Nova"/>
              <a:buChar char="■"/>
              <a:defRPr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21" name="Google Shape;421;p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22" name="Google Shape;422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7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25" name="Google Shape;425;p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26" name="Google Shape;426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MAIN_POINT_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8"/>
          <p:cNvSpPr txBox="1"/>
          <p:nvPr>
            <p:ph type="title"/>
          </p:nvPr>
        </p:nvSpPr>
        <p:spPr>
          <a:xfrm>
            <a:off x="3923400" y="162167"/>
            <a:ext cx="6968400" cy="5892300"/>
          </a:xfrm>
          <a:prstGeom prst="rect">
            <a:avLst/>
          </a:prstGeom>
          <a:solidFill>
            <a:srgbClr val="F7EA48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9" name="Google Shape;429;p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30" name="Google Shape;430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9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7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4" name="Google Shape;434;p7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5" name="Google Shape;435;p7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36" name="Google Shape;436;p7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37" name="Google Shape;437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0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8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1" name="Google Shape;441;p8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2" name="Google Shape;442;p8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43" name="Google Shape;443;p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44" name="Google Shape;444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1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8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8" name="Google Shape;448;p8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9" name="Google Shape;449;p8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50" name="Google Shape;450;p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51" name="Google Shape;451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54" name="Google Shape;454;p8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55" name="Google Shape;455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8" name="Google Shape;458;p8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59" name="Google Shape;459;p8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60" name="Google Shape;460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3">
  <p:cSld name="CUSTOM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13031" l="24070" r="-751" t="24198"/>
          <a:stretch/>
        </p:blipFill>
        <p:spPr>
          <a:xfrm>
            <a:off x="0" y="0"/>
            <a:ext cx="11844455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/>
          <p:nvPr/>
        </p:nvSpPr>
        <p:spPr>
          <a:xfrm>
            <a:off x="5615800" y="0"/>
            <a:ext cx="6576300" cy="687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63" name="Google Shape;463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6"/>
          <p:cNvSpPr/>
          <p:nvPr/>
        </p:nvSpPr>
        <p:spPr>
          <a:xfrm>
            <a:off x="3337400" y="670400"/>
            <a:ext cx="5517300" cy="551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476" name="Google Shape;476;p86"/>
          <p:cNvSpPr txBox="1"/>
          <p:nvPr>
            <p:ph type="ctrTitle"/>
          </p:nvPr>
        </p:nvSpPr>
        <p:spPr>
          <a:xfrm>
            <a:off x="3835800" y="3247867"/>
            <a:ext cx="45204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77" name="Google Shape;477;p86"/>
          <p:cNvSpPr txBox="1"/>
          <p:nvPr>
            <p:ph idx="1" type="subTitle"/>
          </p:nvPr>
        </p:nvSpPr>
        <p:spPr>
          <a:xfrm>
            <a:off x="3689500" y="4234200"/>
            <a:ext cx="4922100" cy="60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478" name="Google Shape;478;p8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79" name="Google Shape;47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3633" y="1774267"/>
            <a:ext cx="3024733" cy="1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7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2" name="Google Shape;482;p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83" name="Google Shape;483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86" name="Google Shape;486;p8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87" name="Google Shape;487;p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88" name="Google Shape;488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91" name="Google Shape;491;p8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92" name="Google Shape;492;p8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  <a:defRPr sz="19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93" name="Google Shape;493;p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94" name="Google Shape;494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97" name="Google Shape;497;p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98" name="Google Shape;498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01" name="Google Shape;501;p9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02" name="Google Shape;502;p9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03" name="Google Shape;503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hden sarakkeen teksti 1">
  <p:cSld name="ONE_COLUMN_TEXT_1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2"/>
          <p:cNvSpPr txBox="1"/>
          <p:nvPr>
            <p:ph type="title"/>
          </p:nvPr>
        </p:nvSpPr>
        <p:spPr>
          <a:xfrm>
            <a:off x="6904333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06" name="Google Shape;506;p92"/>
          <p:cNvSpPr txBox="1"/>
          <p:nvPr>
            <p:ph idx="1" type="body"/>
          </p:nvPr>
        </p:nvSpPr>
        <p:spPr>
          <a:xfrm>
            <a:off x="6904333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●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Font typeface="Proxima Nova"/>
              <a:buChar char="○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07" name="Google Shape;507;p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08" name="Google Shape;508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3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11" name="Google Shape;511;p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12" name="Google Shape;512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ääkohta 1">
  <p:cSld name="MAIN_POINT_1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4"/>
          <p:cNvSpPr txBox="1"/>
          <p:nvPr>
            <p:ph type="title"/>
          </p:nvPr>
        </p:nvSpPr>
        <p:spPr>
          <a:xfrm>
            <a:off x="3923400" y="162167"/>
            <a:ext cx="6968400" cy="5892300"/>
          </a:xfrm>
          <a:prstGeom prst="rect">
            <a:avLst/>
          </a:prstGeom>
          <a:solidFill>
            <a:srgbClr val="F7EA48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None/>
              <a:defRPr sz="6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5" name="Google Shape;515;p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16" name="Google Shape;516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ma ulkoasu 3 2">
  <p:cSld name="CUSTOM_2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 b="26470" l="0" r="0" t="26470"/>
          <a:stretch/>
        </p:blipFill>
        <p:spPr>
          <a:xfrm>
            <a:off x="0" y="0"/>
            <a:ext cx="11840903" cy="685799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/>
          <p:nvPr/>
        </p:nvSpPr>
        <p:spPr>
          <a:xfrm>
            <a:off x="5615800" y="0"/>
            <a:ext cx="6576300" cy="687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1833" y="332654"/>
            <a:ext cx="1002624" cy="4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idx="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5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9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20" name="Google Shape;520;p9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1" name="Google Shape;521;p9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2" name="Google Shape;522;p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23" name="Google Shape;523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">
  <p:cSld name="SECTION_TITLE_AND_DESCRIPTION_1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6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9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27" name="Google Shape;527;p9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9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9" name="Google Shape;529;p9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30" name="Google Shape;530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ion otsikko ja kuvaus 1 1">
  <p:cSld name="SECTION_TITLE_AND_DESCRIPTION_1_1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7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9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34" name="Google Shape;534;p97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5" name="Google Shape;535;p97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●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roxima Nova"/>
              <a:buChar char="○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900"/>
              <a:buFont typeface="Proxima Nova"/>
              <a:buChar char="■"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6" name="Google Shape;536;p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37" name="Google Shape;537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40" name="Google Shape;540;p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1" name="Google Shape;541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4" name="Google Shape;544;p9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45" name="Google Shape;545;p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6" name="Google Shape;546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9" name="Google Shape;549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_4">
  <p:cSld name="MAIN_POINT_4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1"/>
          <p:cNvSpPr txBox="1"/>
          <p:nvPr>
            <p:ph type="title"/>
          </p:nvPr>
        </p:nvSpPr>
        <p:spPr>
          <a:xfrm>
            <a:off x="3923400" y="162167"/>
            <a:ext cx="6820500" cy="5892300"/>
          </a:xfrm>
          <a:prstGeom prst="rect">
            <a:avLst/>
          </a:prstGeom>
          <a:solidFill>
            <a:srgbClr val="71DBD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52" name="Google Shape;552;p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53" name="Google Shape;553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600" y="203200"/>
            <a:ext cx="731601" cy="66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3"/>
          <p:cNvSpPr/>
          <p:nvPr/>
        </p:nvSpPr>
        <p:spPr>
          <a:xfrm>
            <a:off x="3337400" y="670400"/>
            <a:ext cx="5517300" cy="551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03"/>
          <p:cNvSpPr txBox="1"/>
          <p:nvPr>
            <p:ph type="ctrTitle"/>
          </p:nvPr>
        </p:nvSpPr>
        <p:spPr>
          <a:xfrm>
            <a:off x="3835800" y="3247867"/>
            <a:ext cx="45204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24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561" name="Google Shape;561;p103"/>
          <p:cNvSpPr txBox="1"/>
          <p:nvPr>
            <p:ph idx="1" type="subTitle"/>
          </p:nvPr>
        </p:nvSpPr>
        <p:spPr>
          <a:xfrm>
            <a:off x="3689500" y="4234200"/>
            <a:ext cx="49221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62" name="Google Shape;562;p10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63" name="Google Shape;563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3633" y="1774267"/>
            <a:ext cx="3024733" cy="1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hoto">
  <p:cSld name="Blank with photo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4"/>
          <p:cNvSpPr/>
          <p:nvPr>
            <p:ph idx="2" type="pic"/>
          </p:nvPr>
        </p:nvSpPr>
        <p:spPr>
          <a:xfrm>
            <a:off x="730432" y="504141"/>
            <a:ext cx="25569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075" lIns="19075" spcFirstLastPara="1" rIns="19075" wrap="square" tIns="19075">
            <a:noAutofit/>
          </a:bodyPr>
          <a:lstStyle>
            <a:lvl1pPr lv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6" name="Google Shape;566;p104"/>
          <p:cNvSpPr/>
          <p:nvPr>
            <p:ph idx="3" type="pic"/>
          </p:nvPr>
        </p:nvSpPr>
        <p:spPr>
          <a:xfrm>
            <a:off x="3431704" y="504141"/>
            <a:ext cx="25569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075" lIns="19075" spcFirstLastPara="1" rIns="19075" wrap="square" tIns="19075">
            <a:noAutofit/>
          </a:bodyPr>
          <a:lstStyle>
            <a:lvl1pPr lv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7" name="Google Shape;567;p104"/>
          <p:cNvSpPr/>
          <p:nvPr>
            <p:ph idx="4" type="pic"/>
          </p:nvPr>
        </p:nvSpPr>
        <p:spPr>
          <a:xfrm>
            <a:off x="6132976" y="504141"/>
            <a:ext cx="25569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075" lIns="19075" spcFirstLastPara="1" rIns="19075" wrap="square" tIns="19075">
            <a:noAutofit/>
          </a:bodyPr>
          <a:lstStyle>
            <a:lvl1pPr lv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8" name="Google Shape;568;p104"/>
          <p:cNvSpPr/>
          <p:nvPr>
            <p:ph idx="5" type="pic"/>
          </p:nvPr>
        </p:nvSpPr>
        <p:spPr>
          <a:xfrm>
            <a:off x="8834248" y="504141"/>
            <a:ext cx="25569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075" lIns="19075" spcFirstLastPara="1" rIns="19075" wrap="square" tIns="19075">
            <a:noAutofit/>
          </a:bodyPr>
          <a:lstStyle>
            <a:lvl1pPr lv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9" name="Google Shape;569;p104"/>
          <p:cNvSpPr/>
          <p:nvPr>
            <p:ph idx="6" type="pic"/>
          </p:nvPr>
        </p:nvSpPr>
        <p:spPr>
          <a:xfrm>
            <a:off x="730432" y="3248980"/>
            <a:ext cx="25569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075" lIns="19075" spcFirstLastPara="1" rIns="19075" wrap="square" tIns="19075">
            <a:noAutofit/>
          </a:bodyPr>
          <a:lstStyle>
            <a:lvl1pPr lv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Google Shape;570;p104"/>
          <p:cNvSpPr/>
          <p:nvPr>
            <p:ph idx="7" type="pic"/>
          </p:nvPr>
        </p:nvSpPr>
        <p:spPr>
          <a:xfrm>
            <a:off x="3431704" y="3248980"/>
            <a:ext cx="25569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075" lIns="19075" spcFirstLastPara="1" rIns="19075" wrap="square" tIns="19075">
            <a:noAutofit/>
          </a:bodyPr>
          <a:lstStyle>
            <a:lvl1pPr lv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104"/>
          <p:cNvSpPr/>
          <p:nvPr>
            <p:ph idx="8" type="pic"/>
          </p:nvPr>
        </p:nvSpPr>
        <p:spPr>
          <a:xfrm>
            <a:off x="6132976" y="3248980"/>
            <a:ext cx="25569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075" lIns="19075" spcFirstLastPara="1" rIns="19075" wrap="square" tIns="19075">
            <a:noAutofit/>
          </a:bodyPr>
          <a:lstStyle>
            <a:lvl1pPr lv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Google Shape;572;p104"/>
          <p:cNvSpPr/>
          <p:nvPr>
            <p:ph idx="9" type="pic"/>
          </p:nvPr>
        </p:nvSpPr>
        <p:spPr>
          <a:xfrm>
            <a:off x="8834248" y="3248980"/>
            <a:ext cx="25569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075" lIns="19075" spcFirstLastPara="1" rIns="19075" wrap="square" tIns="19075">
            <a:noAutofit/>
          </a:bodyPr>
          <a:lstStyle>
            <a:lvl1pPr lv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700"/>
              <a:buFont typeface="Gill Sans"/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0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75" name="Google Shape;575;p105"/>
          <p:cNvSpPr/>
          <p:nvPr>
            <p:ph idx="2" type="pic"/>
          </p:nvPr>
        </p:nvSpPr>
        <p:spPr>
          <a:xfrm>
            <a:off x="9128175" y="1437736"/>
            <a:ext cx="3076500" cy="542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76" name="Google Shape;576;p105"/>
          <p:cNvSpPr/>
          <p:nvPr>
            <p:ph idx="3" type="pic"/>
          </p:nvPr>
        </p:nvSpPr>
        <p:spPr>
          <a:xfrm>
            <a:off x="9128173" y="0"/>
            <a:ext cx="30765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Char char="•"/>
              <a:defRPr b="0" i="0" sz="2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77" name="Google Shape;577;p10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2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174.xml"/></Relationships>
</file>

<file path=ppt/slideMasters/_rels/slideMaster1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25" Type="http://schemas.openxmlformats.org/officeDocument/2006/relationships/theme" Target="../theme/theme7.xml"/><Relationship Id="rId5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14.xml"/><Relationship Id="rId18" Type="http://schemas.openxmlformats.org/officeDocument/2006/relationships/theme" Target="../theme/theme4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29.xml"/><Relationship Id="rId16" Type="http://schemas.openxmlformats.org/officeDocument/2006/relationships/theme" Target="../theme/theme10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37.xml"/><Relationship Id="rId8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44.xml"/><Relationship Id="rId16" Type="http://schemas.openxmlformats.org/officeDocument/2006/relationships/theme" Target="../theme/theme1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5" Type="http://schemas.openxmlformats.org/officeDocument/2006/relationships/theme" Target="../theme/theme9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6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6" Type="http://schemas.openxmlformats.org/officeDocument/2006/relationships/theme" Target="../theme/theme1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4.xml"/><Relationship Id="rId17" Type="http://schemas.openxmlformats.org/officeDocument/2006/relationships/theme" Target="../theme/theme15.xml"/><Relationship Id="rId16" Type="http://schemas.openxmlformats.org/officeDocument/2006/relationships/slideLayout" Target="../slideLayouts/slideLayout9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10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19.xml"/><Relationship Id="rId16" Type="http://schemas.openxmlformats.org/officeDocument/2006/relationships/theme" Target="../theme/theme6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41.xml"/><Relationship Id="rId23" Type="http://schemas.openxmlformats.org/officeDocument/2006/relationships/theme" Target="../theme/theme11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38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56.xml"/><Relationship Id="rId17" Type="http://schemas.openxmlformats.org/officeDocument/2006/relationships/theme" Target="../theme/theme13.xml"/><Relationship Id="rId16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932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9068700" y="633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i="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586753"/>
            <a:ext cx="10515600" cy="459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1" name="Google Shape;901;p16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2" name="Google Shape;902;p16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8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None/>
              <a:defRPr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4" name="Google Shape;964;p18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400"/>
              <a:buFont typeface="Gill Sans"/>
              <a:buChar char="●"/>
              <a:defRPr sz="24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65" name="Google Shape;965;p1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66" name="Google Shape;966;p185"/>
          <p:cNvSpPr/>
          <p:nvPr/>
        </p:nvSpPr>
        <p:spPr>
          <a:xfrm>
            <a:off x="4294833" y="-1692767"/>
            <a:ext cx="237300" cy="1452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85"/>
          <p:cNvSpPr/>
          <p:nvPr/>
        </p:nvSpPr>
        <p:spPr>
          <a:xfrm>
            <a:off x="4662867" y="-1692767"/>
            <a:ext cx="237300" cy="1452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85"/>
          <p:cNvSpPr/>
          <p:nvPr/>
        </p:nvSpPr>
        <p:spPr>
          <a:xfrm>
            <a:off x="5030900" y="-1692767"/>
            <a:ext cx="237300" cy="1452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85"/>
          <p:cNvSpPr/>
          <p:nvPr/>
        </p:nvSpPr>
        <p:spPr>
          <a:xfrm>
            <a:off x="5398933" y="-1692767"/>
            <a:ext cx="237300" cy="145200"/>
          </a:xfrm>
          <a:prstGeom prst="rect">
            <a:avLst/>
          </a:prstGeom>
          <a:solidFill>
            <a:srgbClr val="00857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85"/>
          <p:cNvSpPr/>
          <p:nvPr/>
        </p:nvSpPr>
        <p:spPr>
          <a:xfrm>
            <a:off x="5766967" y="-1692767"/>
            <a:ext cx="237300" cy="1452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85"/>
          <p:cNvSpPr/>
          <p:nvPr/>
        </p:nvSpPr>
        <p:spPr>
          <a:xfrm>
            <a:off x="4143167" y="-1798267"/>
            <a:ext cx="2103600" cy="3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1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082" name="Google Shape;1082;p210"/>
          <p:cNvSpPr txBox="1"/>
          <p:nvPr>
            <p:ph idx="1" type="body"/>
          </p:nvPr>
        </p:nvSpPr>
        <p:spPr>
          <a:xfrm>
            <a:off x="304800" y="1066800"/>
            <a:ext cx="54864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210"/>
          <p:cNvSpPr txBox="1"/>
          <p:nvPr>
            <p:ph idx="10" type="dt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210"/>
          <p:cNvSpPr txBox="1"/>
          <p:nvPr>
            <p:ph idx="11" type="ftr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210"/>
          <p:cNvSpPr txBox="1"/>
          <p:nvPr>
            <p:ph idx="12" type="sldNum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2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192" name="Google Shape;1192;p228"/>
          <p:cNvSpPr txBox="1"/>
          <p:nvPr>
            <p:ph idx="1" type="body"/>
          </p:nvPr>
        </p:nvSpPr>
        <p:spPr>
          <a:xfrm>
            <a:off x="304800" y="1066800"/>
            <a:ext cx="54864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rm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228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228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228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44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294" name="Google Shape;1294;p244"/>
          <p:cNvSpPr txBox="1"/>
          <p:nvPr>
            <p:ph idx="1" type="body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5" name="Google Shape;1295;p244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244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p244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None/>
              <a:defRPr b="0" i="0" sz="3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ill Sans"/>
              <a:buChar char="●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ill Sans"/>
              <a:buChar char="●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4" name="Google Shape;214;p3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None/>
              <a:defRPr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p5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400"/>
              <a:buFont typeface="Gill Sans"/>
              <a:buChar char="●"/>
              <a:defRPr sz="24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5" name="Google Shape;285;p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86" name="Google Shape;286;p52"/>
          <p:cNvSpPr/>
          <p:nvPr/>
        </p:nvSpPr>
        <p:spPr>
          <a:xfrm>
            <a:off x="4329767" y="-605733"/>
            <a:ext cx="237300" cy="1452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2"/>
          <p:cNvSpPr/>
          <p:nvPr/>
        </p:nvSpPr>
        <p:spPr>
          <a:xfrm>
            <a:off x="4697800" y="-605733"/>
            <a:ext cx="237300" cy="1452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2"/>
          <p:cNvSpPr/>
          <p:nvPr/>
        </p:nvSpPr>
        <p:spPr>
          <a:xfrm>
            <a:off x="5065833" y="-605733"/>
            <a:ext cx="237300" cy="1452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2"/>
          <p:cNvSpPr/>
          <p:nvPr/>
        </p:nvSpPr>
        <p:spPr>
          <a:xfrm>
            <a:off x="5433867" y="-605733"/>
            <a:ext cx="237300" cy="145200"/>
          </a:xfrm>
          <a:prstGeom prst="rect">
            <a:avLst/>
          </a:prstGeom>
          <a:solidFill>
            <a:srgbClr val="00857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2"/>
          <p:cNvSpPr/>
          <p:nvPr/>
        </p:nvSpPr>
        <p:spPr>
          <a:xfrm>
            <a:off x="5801900" y="-605733"/>
            <a:ext cx="237300" cy="1452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52"/>
          <p:cNvSpPr/>
          <p:nvPr/>
        </p:nvSpPr>
        <p:spPr>
          <a:xfrm>
            <a:off x="4178100" y="-711233"/>
            <a:ext cx="2103600" cy="3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None/>
              <a:defRPr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0" name="Google Shape;380;p6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400"/>
              <a:buFont typeface="Gill Sans"/>
              <a:buChar char="●"/>
              <a:defRPr sz="24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1" name="Google Shape;381;p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2" name="Google Shape;382;p69"/>
          <p:cNvSpPr/>
          <p:nvPr/>
        </p:nvSpPr>
        <p:spPr>
          <a:xfrm>
            <a:off x="4345633" y="313833"/>
            <a:ext cx="237300" cy="1452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9"/>
          <p:cNvSpPr/>
          <p:nvPr/>
        </p:nvSpPr>
        <p:spPr>
          <a:xfrm>
            <a:off x="4713667" y="313833"/>
            <a:ext cx="237300" cy="1452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9"/>
          <p:cNvSpPr/>
          <p:nvPr/>
        </p:nvSpPr>
        <p:spPr>
          <a:xfrm>
            <a:off x="5081700" y="313833"/>
            <a:ext cx="237300" cy="1452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9"/>
          <p:cNvSpPr/>
          <p:nvPr/>
        </p:nvSpPr>
        <p:spPr>
          <a:xfrm>
            <a:off x="5449733" y="313833"/>
            <a:ext cx="237300" cy="145200"/>
          </a:xfrm>
          <a:prstGeom prst="rect">
            <a:avLst/>
          </a:prstGeom>
          <a:solidFill>
            <a:srgbClr val="00857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9"/>
          <p:cNvSpPr/>
          <p:nvPr/>
        </p:nvSpPr>
        <p:spPr>
          <a:xfrm>
            <a:off x="5817767" y="313833"/>
            <a:ext cx="237300" cy="1452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9"/>
          <p:cNvSpPr/>
          <p:nvPr/>
        </p:nvSpPr>
        <p:spPr>
          <a:xfrm>
            <a:off x="4193967" y="208333"/>
            <a:ext cx="2103600" cy="3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None/>
              <a:defRPr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6" name="Google Shape;466;p8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400"/>
              <a:buFont typeface="Gill Sans"/>
              <a:buChar char="●"/>
              <a:defRPr sz="24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67" name="Google Shape;467;p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68" name="Google Shape;468;p85"/>
          <p:cNvSpPr/>
          <p:nvPr/>
        </p:nvSpPr>
        <p:spPr>
          <a:xfrm>
            <a:off x="4294833" y="-1692767"/>
            <a:ext cx="237300" cy="1452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85"/>
          <p:cNvSpPr/>
          <p:nvPr/>
        </p:nvSpPr>
        <p:spPr>
          <a:xfrm>
            <a:off x="4662867" y="-1692767"/>
            <a:ext cx="237300" cy="1452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85"/>
          <p:cNvSpPr/>
          <p:nvPr/>
        </p:nvSpPr>
        <p:spPr>
          <a:xfrm>
            <a:off x="5030900" y="-1692767"/>
            <a:ext cx="237300" cy="1452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85"/>
          <p:cNvSpPr/>
          <p:nvPr/>
        </p:nvSpPr>
        <p:spPr>
          <a:xfrm>
            <a:off x="5398933" y="-1692767"/>
            <a:ext cx="237300" cy="145200"/>
          </a:xfrm>
          <a:prstGeom prst="rect">
            <a:avLst/>
          </a:prstGeom>
          <a:solidFill>
            <a:srgbClr val="00857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85"/>
          <p:cNvSpPr/>
          <p:nvPr/>
        </p:nvSpPr>
        <p:spPr>
          <a:xfrm>
            <a:off x="5766967" y="-1692767"/>
            <a:ext cx="237300" cy="1452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85"/>
          <p:cNvSpPr/>
          <p:nvPr/>
        </p:nvSpPr>
        <p:spPr>
          <a:xfrm>
            <a:off x="4143167" y="-1798267"/>
            <a:ext cx="2103600" cy="3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None/>
              <a:defRPr b="0" i="0" sz="3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6" name="Google Shape;556;p10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400"/>
              <a:buFont typeface="Gill Sans"/>
              <a:buChar char="●"/>
              <a:defRPr b="0" i="0" sz="24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5E5D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57" name="Google Shape;557;p10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None/>
              <a:defRPr b="0" i="0" sz="3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p11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400"/>
              <a:buFont typeface="Gill Sans"/>
              <a:buChar char="●"/>
              <a:defRPr b="0" i="0" sz="24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5E5D"/>
              </a:buClr>
              <a:buSzPts val="1900"/>
              <a:buFont typeface="Gill Sans"/>
              <a:buChar char="■"/>
              <a:defRPr b="0" i="0" sz="19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06" name="Google Shape;606;p11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7" name="Google Shape;607;p112"/>
          <p:cNvSpPr/>
          <p:nvPr/>
        </p:nvSpPr>
        <p:spPr>
          <a:xfrm>
            <a:off x="4294833" y="-1692767"/>
            <a:ext cx="237300" cy="1452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12"/>
          <p:cNvSpPr/>
          <p:nvPr/>
        </p:nvSpPr>
        <p:spPr>
          <a:xfrm>
            <a:off x="4662867" y="-1692767"/>
            <a:ext cx="237300" cy="1452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12"/>
          <p:cNvSpPr/>
          <p:nvPr/>
        </p:nvSpPr>
        <p:spPr>
          <a:xfrm>
            <a:off x="5030900" y="-1692767"/>
            <a:ext cx="237300" cy="1452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12"/>
          <p:cNvSpPr/>
          <p:nvPr/>
        </p:nvSpPr>
        <p:spPr>
          <a:xfrm>
            <a:off x="5398933" y="-1692767"/>
            <a:ext cx="237300" cy="145200"/>
          </a:xfrm>
          <a:prstGeom prst="rect">
            <a:avLst/>
          </a:prstGeom>
          <a:solidFill>
            <a:srgbClr val="00857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2"/>
          <p:cNvSpPr/>
          <p:nvPr/>
        </p:nvSpPr>
        <p:spPr>
          <a:xfrm>
            <a:off x="5766967" y="-1692767"/>
            <a:ext cx="237300" cy="1452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12"/>
          <p:cNvSpPr/>
          <p:nvPr/>
        </p:nvSpPr>
        <p:spPr>
          <a:xfrm>
            <a:off x="4143167" y="-1798267"/>
            <a:ext cx="2103600" cy="3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2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12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500" lIns="105500" spcFirstLastPara="1" rIns="105500" wrap="square" tIns="105500">
            <a:noAutofit/>
          </a:bodyPr>
          <a:lstStyle>
            <a:lvl1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100"/>
              <a:buFont typeface="Gill Sans"/>
              <a:buChar char="●"/>
              <a:defRPr b="0" i="0" sz="21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●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5E5D"/>
              </a:buClr>
              <a:buSzPts val="1600"/>
              <a:buFont typeface="Gill Sans"/>
              <a:buChar char="○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rgbClr val="005E5D"/>
              </a:buClr>
              <a:buSzPts val="1600"/>
              <a:buFont typeface="Gill Sans"/>
              <a:buChar char="■"/>
              <a:defRPr b="0" i="0" sz="1700" u="none" cap="none" strike="noStrike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92" name="Google Shape;692;p12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500" lIns="105500" spcFirstLastPara="1" rIns="105500" wrap="square" tIns="105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5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ill Sans"/>
              <a:buNone/>
              <a:defRPr sz="3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1" name="Google Shape;811;p15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2400"/>
              <a:buFont typeface="Gill Sans"/>
              <a:buChar char="●"/>
              <a:defRPr sz="24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●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900"/>
              <a:buFont typeface="Gill Sans"/>
              <a:buChar char="○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5E5D"/>
              </a:buClr>
              <a:buSzPts val="1900"/>
              <a:buFont typeface="Gill Sans"/>
              <a:buChar char="■"/>
              <a:defRPr sz="19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12" name="Google Shape;812;p15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13" name="Google Shape;813;p151"/>
          <p:cNvSpPr/>
          <p:nvPr/>
        </p:nvSpPr>
        <p:spPr>
          <a:xfrm>
            <a:off x="4294833" y="-1692767"/>
            <a:ext cx="237300" cy="1452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51"/>
          <p:cNvSpPr/>
          <p:nvPr/>
        </p:nvSpPr>
        <p:spPr>
          <a:xfrm>
            <a:off x="4662867" y="-1692767"/>
            <a:ext cx="237300" cy="1452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151"/>
          <p:cNvSpPr/>
          <p:nvPr/>
        </p:nvSpPr>
        <p:spPr>
          <a:xfrm>
            <a:off x="5030900" y="-1692767"/>
            <a:ext cx="237300" cy="1452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151"/>
          <p:cNvSpPr/>
          <p:nvPr/>
        </p:nvSpPr>
        <p:spPr>
          <a:xfrm>
            <a:off x="5398933" y="-1692767"/>
            <a:ext cx="237300" cy="145200"/>
          </a:xfrm>
          <a:prstGeom prst="rect">
            <a:avLst/>
          </a:prstGeom>
          <a:solidFill>
            <a:srgbClr val="00857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151"/>
          <p:cNvSpPr/>
          <p:nvPr/>
        </p:nvSpPr>
        <p:spPr>
          <a:xfrm>
            <a:off x="5766967" y="-1692767"/>
            <a:ext cx="237300" cy="1452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51"/>
          <p:cNvSpPr/>
          <p:nvPr/>
        </p:nvSpPr>
        <p:spPr>
          <a:xfrm>
            <a:off x="4143167" y="-1798267"/>
            <a:ext cx="2103600" cy="3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0.jpg"/><Relationship Id="rId4" Type="http://schemas.openxmlformats.org/officeDocument/2006/relationships/image" Target="../media/image47.png"/><Relationship Id="rId5" Type="http://schemas.openxmlformats.org/officeDocument/2006/relationships/image" Target="../media/image50.png"/><Relationship Id="rId6" Type="http://schemas.openxmlformats.org/officeDocument/2006/relationships/image" Target="../media/image62.png"/><Relationship Id="rId7" Type="http://schemas.openxmlformats.org/officeDocument/2006/relationships/image" Target="../media/image4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" name="Google Shape;1398;p260"/>
          <p:cNvPicPr preferRelativeResize="0"/>
          <p:nvPr/>
        </p:nvPicPr>
        <p:blipFill rotWithShape="1">
          <a:blip r:embed="rId3">
            <a:alphaModFix amt="30000"/>
          </a:blip>
          <a:srcRect b="7840" l="0" r="0" t="784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260"/>
          <p:cNvSpPr txBox="1"/>
          <p:nvPr/>
        </p:nvSpPr>
        <p:spPr>
          <a:xfrm>
            <a:off x="1617167" y="2234217"/>
            <a:ext cx="79317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9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YRITYKSESI NIMI</a:t>
            </a:r>
            <a:endParaRPr b="1" sz="39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MYYNNIN JA MARKKINOINNIN PELIKIRJA</a:t>
            </a:r>
            <a:br>
              <a:rPr b="1" lang="fi-FI" sz="3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b="1" i="1" sz="25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00" name="Google Shape;1400;p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8367" y="4614017"/>
            <a:ext cx="1562616" cy="76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0958" y="4564075"/>
            <a:ext cx="2469288" cy="86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2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3967" y="4564083"/>
            <a:ext cx="1384451" cy="97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2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4800" y="4425512"/>
            <a:ext cx="1232967" cy="127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269"/>
          <p:cNvSpPr txBox="1"/>
          <p:nvPr/>
        </p:nvSpPr>
        <p:spPr>
          <a:xfrm>
            <a:off x="915075" y="1175800"/>
            <a:ext cx="9136800" cy="3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fi-FI" sz="32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Kohderyhmät ja ihanneasiakkaan valinta</a:t>
            </a:r>
            <a:endParaRPr sz="32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fi-FI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Kohderyhmämme:</a:t>
            </a:r>
            <a:br>
              <a:rPr lang="fi-FI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fi-FI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Tähän kriteeristö, jolla ohjataan </a:t>
            </a:r>
            <a:endParaRPr sz="2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fi-FI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tekemään valinta ihanneasiakkaasta:</a:t>
            </a:r>
            <a:endParaRPr sz="2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23" name="Google Shape;1523;p269"/>
          <p:cNvPicPr preferRelativeResize="0"/>
          <p:nvPr/>
        </p:nvPicPr>
        <p:blipFill rotWithShape="1">
          <a:blip r:embed="rId3">
            <a:alphaModFix/>
          </a:blip>
          <a:srcRect b="0" l="64547" r="-583" t="0"/>
          <a:stretch/>
        </p:blipFill>
        <p:spPr>
          <a:xfrm>
            <a:off x="7967000" y="2246475"/>
            <a:ext cx="3969101" cy="47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70"/>
          <p:cNvSpPr txBox="1"/>
          <p:nvPr>
            <p:ph type="title"/>
          </p:nvPr>
        </p:nvSpPr>
        <p:spPr>
          <a:xfrm>
            <a:off x="8080333" y="1338017"/>
            <a:ext cx="3744000" cy="100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highlight>
                  <a:srgbClr val="9ADBE8"/>
                </a:highlight>
                <a:latin typeface="Proxima Nova"/>
                <a:ea typeface="Proxima Nova"/>
                <a:cs typeface="Proxima Nova"/>
                <a:sym typeface="Proxima Nova"/>
              </a:rPr>
              <a:t>Kohderyhmä 3:</a:t>
            </a:r>
            <a:endParaRPr b="1" sz="2400">
              <a:highlight>
                <a:srgbClr val="9ADBE8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05E5D"/>
                </a:solidFill>
                <a:latin typeface="Proxima Nova"/>
                <a:ea typeface="Proxima Nova"/>
                <a:cs typeface="Proxima Nova"/>
                <a:sym typeface="Proxima Nova"/>
              </a:rPr>
              <a:t>xx</a:t>
            </a:r>
            <a:endParaRPr sz="2400">
              <a:solidFill>
                <a:srgbClr val="005E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9" name="Google Shape;1529;p270"/>
          <p:cNvSpPr txBox="1"/>
          <p:nvPr>
            <p:ph idx="1" type="body"/>
          </p:nvPr>
        </p:nvSpPr>
        <p:spPr>
          <a:xfrm>
            <a:off x="8080333" y="2450017"/>
            <a:ext cx="3744000" cy="4239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fi-FI">
                <a:solidFill>
                  <a:srgbClr val="005E5D"/>
                </a:solidFill>
              </a:rPr>
              <a:t>Kuka (titteli) on tässä kohderyhmässä</a:t>
            </a:r>
            <a:endParaRPr b="1"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Ostopäättäjä: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Oven avaaja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Loppukäyttäjä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Päätöksen taustavaikuttajat</a:t>
            </a:r>
            <a:endParaRPr>
              <a:solidFill>
                <a:srgbClr val="005E5D"/>
              </a:solidFill>
            </a:endParaRPr>
          </a:p>
        </p:txBody>
      </p:sp>
      <p:sp>
        <p:nvSpPr>
          <p:cNvPr id="1530" name="Google Shape;1530;p270"/>
          <p:cNvSpPr txBox="1"/>
          <p:nvPr>
            <p:ph type="title"/>
          </p:nvPr>
        </p:nvSpPr>
        <p:spPr>
          <a:xfrm>
            <a:off x="4224000" y="1350617"/>
            <a:ext cx="3744000" cy="100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highlight>
                  <a:srgbClr val="F7EA48"/>
                </a:highlight>
                <a:latin typeface="Proxima Nova"/>
                <a:ea typeface="Proxima Nova"/>
                <a:cs typeface="Proxima Nova"/>
                <a:sym typeface="Proxima Nova"/>
              </a:rPr>
              <a:t>Kohderyhmä 2:</a:t>
            </a:r>
            <a:endParaRPr b="1" sz="2400">
              <a:highlight>
                <a:srgbClr val="F7EA48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05E5D"/>
                </a:solidFill>
                <a:latin typeface="Proxima Nova"/>
                <a:ea typeface="Proxima Nova"/>
                <a:cs typeface="Proxima Nova"/>
                <a:sym typeface="Proxima Nova"/>
              </a:rPr>
              <a:t>xx</a:t>
            </a:r>
            <a:endParaRPr sz="2400">
              <a:solidFill>
                <a:srgbClr val="005E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1" name="Google Shape;1531;p270"/>
          <p:cNvSpPr txBox="1"/>
          <p:nvPr>
            <p:ph idx="1" type="body"/>
          </p:nvPr>
        </p:nvSpPr>
        <p:spPr>
          <a:xfrm>
            <a:off x="4224000" y="2462617"/>
            <a:ext cx="3744000" cy="4239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fi-FI">
                <a:solidFill>
                  <a:srgbClr val="005E5D"/>
                </a:solidFill>
              </a:rPr>
              <a:t>Kuka (titteli) on tässä kohderyhmässä</a:t>
            </a:r>
            <a:endParaRPr b="1"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Ostopäättäjä: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Oven avaaja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Loppukäyttäjä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Päätöksen taustavaikuttajat</a:t>
            </a:r>
            <a:endParaRPr>
              <a:solidFill>
                <a:srgbClr val="005E5D"/>
              </a:solidFill>
            </a:endParaRPr>
          </a:p>
        </p:txBody>
      </p:sp>
      <p:sp>
        <p:nvSpPr>
          <p:cNvPr id="1532" name="Google Shape;1532;p270"/>
          <p:cNvSpPr txBox="1"/>
          <p:nvPr>
            <p:ph type="title"/>
          </p:nvPr>
        </p:nvSpPr>
        <p:spPr>
          <a:xfrm>
            <a:off x="367667" y="1350617"/>
            <a:ext cx="3744000" cy="1007700"/>
          </a:xfrm>
          <a:prstGeom prst="rect">
            <a:avLst/>
          </a:prstGeom>
          <a:ln cap="flat" cmpd="sng" w="9525">
            <a:solidFill>
              <a:srgbClr val="005E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highlight>
                  <a:srgbClr val="3EDAD8"/>
                </a:highlight>
                <a:latin typeface="Proxima Nova"/>
                <a:ea typeface="Proxima Nova"/>
                <a:cs typeface="Proxima Nova"/>
                <a:sym typeface="Proxima Nova"/>
              </a:rPr>
              <a:t>Kohderyhmä 1:</a:t>
            </a:r>
            <a:endParaRPr b="1" sz="2400">
              <a:highlight>
                <a:srgbClr val="3EDAD8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005E5D"/>
                </a:solidFill>
                <a:latin typeface="Proxima Nova"/>
                <a:ea typeface="Proxima Nova"/>
                <a:cs typeface="Proxima Nova"/>
                <a:sym typeface="Proxima Nova"/>
              </a:rPr>
              <a:t>xx</a:t>
            </a:r>
            <a:endParaRPr sz="2400">
              <a:solidFill>
                <a:srgbClr val="005E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3" name="Google Shape;1533;p270"/>
          <p:cNvSpPr txBox="1"/>
          <p:nvPr>
            <p:ph idx="1" type="body"/>
          </p:nvPr>
        </p:nvSpPr>
        <p:spPr>
          <a:xfrm>
            <a:off x="367667" y="2462617"/>
            <a:ext cx="3744000" cy="4239300"/>
          </a:xfrm>
          <a:prstGeom prst="rect">
            <a:avLst/>
          </a:prstGeom>
          <a:ln cap="flat" cmpd="sng" w="9525">
            <a:solidFill>
              <a:srgbClr val="005E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>
                <a:solidFill>
                  <a:srgbClr val="005E5D"/>
                </a:solidFill>
              </a:rPr>
              <a:t>Kuka (titteli) on tässä kohderyhmässä</a:t>
            </a:r>
            <a:endParaRPr b="1"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210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Ostopäättäjä: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Oven avaaja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Loppukäyttäjä</a:t>
            </a:r>
            <a:endParaRPr>
              <a:solidFill>
                <a:srgbClr val="005E5D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rgbClr val="005E5D"/>
              </a:buClr>
              <a:buSzPts val="1600"/>
              <a:buAutoNum type="arabicParenR"/>
            </a:pPr>
            <a:r>
              <a:rPr lang="fi-FI">
                <a:solidFill>
                  <a:srgbClr val="005E5D"/>
                </a:solidFill>
              </a:rPr>
              <a:t>Päätöksen taustavaikuttajat</a:t>
            </a:r>
            <a:endParaRPr>
              <a:solidFill>
                <a:srgbClr val="005E5D"/>
              </a:solidFill>
            </a:endParaRPr>
          </a:p>
        </p:txBody>
      </p:sp>
      <p:sp>
        <p:nvSpPr>
          <p:cNvPr id="1534" name="Google Shape;1534;p270"/>
          <p:cNvSpPr txBox="1"/>
          <p:nvPr/>
        </p:nvSpPr>
        <p:spPr>
          <a:xfrm>
            <a:off x="345400" y="620375"/>
            <a:ext cx="835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Kasvun kannalta 3 tärkeintä kohderyhmää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35" name="Google Shape;1535;p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71"/>
          <p:cNvSpPr txBox="1"/>
          <p:nvPr>
            <p:ph idx="1" type="body"/>
          </p:nvPr>
        </p:nvSpPr>
        <p:spPr>
          <a:xfrm>
            <a:off x="367700" y="2421300"/>
            <a:ext cx="11277000" cy="4086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arenR"/>
            </a:pPr>
            <a:r>
              <a:rPr b="1" lang="fi-FI">
                <a:solidFill>
                  <a:schemeClr val="lt1"/>
                </a:solidFill>
              </a:rPr>
              <a:t>Yrityksen koko (liikevaihto, henkilöstömäärä, tms) </a:t>
            </a:r>
            <a:endParaRPr b="1">
              <a:solidFill>
                <a:schemeClr val="lt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arenR"/>
            </a:pPr>
            <a:r>
              <a:rPr b="1" lang="fi-FI">
                <a:solidFill>
                  <a:schemeClr val="lt1"/>
                </a:solidFill>
              </a:rPr>
              <a:t>Yrityksen maantieteellinen sijainti</a:t>
            </a:r>
            <a:endParaRPr b="1">
              <a:solidFill>
                <a:schemeClr val="lt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arenR"/>
            </a:pPr>
            <a:r>
              <a:rPr b="1" lang="fi-FI">
                <a:solidFill>
                  <a:schemeClr val="lt1"/>
                </a:solidFill>
              </a:rPr>
              <a:t>Toimialat</a:t>
            </a:r>
            <a:endParaRPr b="1">
              <a:solidFill>
                <a:schemeClr val="lt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arenR"/>
            </a:pPr>
            <a:r>
              <a:rPr b="1" lang="fi-FI">
                <a:solidFill>
                  <a:schemeClr val="lt1"/>
                </a:solidFill>
              </a:rPr>
              <a:t>Positiiviset / negatiiviset indikaattorit</a:t>
            </a:r>
            <a:endParaRPr b="1">
              <a:solidFill>
                <a:schemeClr val="lt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arenR"/>
            </a:pPr>
            <a:r>
              <a:rPr b="1" lang="fi-FI">
                <a:solidFill>
                  <a:schemeClr val="lt1"/>
                </a:solidFill>
              </a:rPr>
              <a:t>Ongelmat / kipupisteet, joihin etsii ratkaisua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41" name="Google Shape;1541;p271"/>
          <p:cNvSpPr txBox="1"/>
          <p:nvPr/>
        </p:nvSpPr>
        <p:spPr>
          <a:xfrm>
            <a:off x="345400" y="925175"/>
            <a:ext cx="11299200" cy="2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Ihanneasiakas:</a:t>
            </a:r>
            <a:br>
              <a:rPr lang="fi-FI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fi-FI" sz="28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Millainen on ihanneasiakkaamme? Kenelle ME olemme täydellinen match (kilpailuetumme on vahvin verrattuna muihin tarjoajiin)?</a:t>
            </a:r>
            <a:br>
              <a:rPr lang="fi-FI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42" name="Google Shape;1542;p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Google Shape;1547;p272"/>
          <p:cNvPicPr preferRelativeResize="0"/>
          <p:nvPr/>
        </p:nvPicPr>
        <p:blipFill rotWithShape="1">
          <a:blip r:embed="rId3">
            <a:alphaModFix/>
          </a:blip>
          <a:srcRect b="10521" l="0" r="0" t="51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8" name="Google Shape;1548;p272"/>
          <p:cNvSpPr txBox="1"/>
          <p:nvPr/>
        </p:nvSpPr>
        <p:spPr>
          <a:xfrm>
            <a:off x="670700" y="1094500"/>
            <a:ext cx="107259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sz="3000">
              <a:highlight>
                <a:schemeClr val="lt1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fi-FI" sz="3600">
                <a:solidFill>
                  <a:schemeClr val="dk1"/>
                </a:solidFill>
                <a:highlight>
                  <a:srgbClr val="F7EA48"/>
                </a:highlight>
                <a:latin typeface="Gill Sans"/>
                <a:ea typeface="Gill Sans"/>
                <a:cs typeface="Gill Sans"/>
                <a:sym typeface="Gill Sans"/>
              </a:rPr>
              <a:t>Kotitehtävänä: </a:t>
            </a:r>
            <a:br>
              <a:rPr lang="fi-FI" sz="3600">
                <a:solidFill>
                  <a:schemeClr val="dk1"/>
                </a:solidFill>
                <a:highlight>
                  <a:srgbClr val="F7EA48"/>
                </a:highlight>
                <a:latin typeface="Gill Sans"/>
                <a:ea typeface="Gill Sans"/>
                <a:cs typeface="Gill Sans"/>
                <a:sym typeface="Gill Sans"/>
              </a:rPr>
            </a:br>
            <a:endParaRPr sz="3600">
              <a:solidFill>
                <a:schemeClr val="dk1"/>
              </a:solidFill>
              <a:highlight>
                <a:srgbClr val="F7EA48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fi-FI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a. </a:t>
            </a:r>
            <a:r>
              <a:rPr lang="fi-FI" sz="26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Kuinka tavoitat ihanneasiakkaan</a:t>
            </a:r>
            <a:endParaRPr sz="26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fi-FI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(myyjät prospektilista ja markkinoijat kanavat)</a:t>
            </a:r>
            <a:r>
              <a:rPr lang="fi-FI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sekä</a:t>
            </a:r>
            <a:br>
              <a:rPr b="1" lang="fi-FI" sz="3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1" sz="3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fi-FI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b. </a:t>
            </a:r>
            <a:r>
              <a:rPr lang="fi-FI" sz="26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kilpailija-analyysi</a:t>
            </a:r>
            <a:endParaRPr sz="26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30480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fi-FI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millä kärkiviestillä he tuotteestaan / palvelustaan viestivät?</a:t>
            </a:r>
            <a:endParaRPr sz="2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30480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fi-FI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miten he asemoituvat markkinassa omalla brändillään / viestillään?</a:t>
            </a:r>
            <a:endParaRPr sz="2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30480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fi-FI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mitä kanavia he käyttävät?</a:t>
            </a:r>
            <a:endParaRPr sz="2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273"/>
          <p:cNvSpPr txBox="1"/>
          <p:nvPr>
            <p:ph type="title"/>
          </p:nvPr>
        </p:nvSpPr>
        <p:spPr>
          <a:xfrm>
            <a:off x="5472750" y="609025"/>
            <a:ext cx="5375100" cy="58923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600">
                <a:solidFill>
                  <a:schemeClr val="lt1"/>
                </a:solidFill>
              </a:rPr>
              <a:t>OSTO-</a:t>
            </a:r>
            <a:endParaRPr sz="5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5600">
                <a:solidFill>
                  <a:schemeClr val="lt1"/>
                </a:solidFill>
              </a:rPr>
              <a:t>PERSOONA </a:t>
            </a:r>
            <a:endParaRPr sz="5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lt1"/>
              </a:solidFill>
            </a:endParaRPr>
          </a:p>
        </p:txBody>
      </p:sp>
      <p:pic>
        <p:nvPicPr>
          <p:cNvPr id="1555" name="Google Shape;1555;p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50" y="1857875"/>
            <a:ext cx="3070300" cy="30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1" name="Google Shape;1561;p274"/>
          <p:cNvPicPr preferRelativeResize="0"/>
          <p:nvPr/>
        </p:nvPicPr>
        <p:blipFill rotWithShape="1">
          <a:blip r:embed="rId3">
            <a:alphaModFix/>
          </a:blip>
          <a:srcRect b="4337" l="8684" r="0" t="4346"/>
          <a:stretch/>
        </p:blipFill>
        <p:spPr>
          <a:xfrm>
            <a:off x="251000" y="230133"/>
            <a:ext cx="2639765" cy="175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274"/>
          <p:cNvSpPr/>
          <p:nvPr/>
        </p:nvSpPr>
        <p:spPr>
          <a:xfrm>
            <a:off x="2976433" y="203200"/>
            <a:ext cx="2947200" cy="1925100"/>
          </a:xfrm>
          <a:prstGeom prst="foldedCorner">
            <a:avLst>
              <a:gd fmla="val 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Kuvaus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Kuka hän on?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Millainen koulutustausta?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3" name="Google Shape;1563;p274"/>
          <p:cNvSpPr/>
          <p:nvPr/>
        </p:nvSpPr>
        <p:spPr>
          <a:xfrm>
            <a:off x="6017025" y="203205"/>
            <a:ext cx="2947200" cy="6466200"/>
          </a:xfrm>
          <a:prstGeom prst="foldedCorner">
            <a:avLst>
              <a:gd fmla="val 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HAASTEET, TUSKA JA PELOT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Mikä häntä turhauttaa?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Mitä hän pelkää?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Mitkä ovat keskeisimmät haasteet hänen työssään?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Mitä virheitä he tyypillisesti tekevät?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Mitkä ovat seuraukset jos asiat eivät muutu?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Mikä estää häntä tarttumasta ongelmiin?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4" name="Google Shape;1564;p274"/>
          <p:cNvSpPr/>
          <p:nvPr/>
        </p:nvSpPr>
        <p:spPr>
          <a:xfrm>
            <a:off x="9057625" y="203197"/>
            <a:ext cx="2947200" cy="6466200"/>
          </a:xfrm>
          <a:prstGeom prst="foldedCorner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ARVOSTUSTEKIJÄT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Mitä hän arvostaa, mikä on hänelle tärkeää?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Tärkeimmät asiat jotka helpottavat hänen työtään tai saavat hänet tuntemaan itsensä tärkeäksi?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5" name="Google Shape;1565;p274"/>
          <p:cNvSpPr/>
          <p:nvPr/>
        </p:nvSpPr>
        <p:spPr>
          <a:xfrm>
            <a:off x="2976433" y="2247766"/>
            <a:ext cx="2947200" cy="4412400"/>
          </a:xfrm>
          <a:prstGeom prst="foldedCorner">
            <a:avLst>
              <a:gd fmla="val 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TYÖYMPÄRISTÖ</a:t>
            </a:r>
            <a:b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fi-FI" sz="11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Mitkä ovat hänen työnsä suurimmat tavoitteet / Mikä on hänen “job-to-be-done”?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Miksi hän haluaa muuttaa toimintatapoja?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Mitä saa heidät hakemaan uudenlaista ratkaisua?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Mikä on hänen ymmärryksensä erilaisista ratkaisuvaihtoehdoista?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6" name="Google Shape;1566;p274"/>
          <p:cNvSpPr/>
          <p:nvPr/>
        </p:nvSpPr>
        <p:spPr>
          <a:xfrm>
            <a:off x="371933" y="1584247"/>
            <a:ext cx="2349600" cy="2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TIMO TOIMITUSJOHTAJA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7" name="Google Shape;1567;p274"/>
          <p:cNvSpPr/>
          <p:nvPr/>
        </p:nvSpPr>
        <p:spPr>
          <a:xfrm>
            <a:off x="232325" y="2081400"/>
            <a:ext cx="2658300" cy="4587900"/>
          </a:xfrm>
          <a:prstGeom prst="foldedCorner">
            <a:avLst>
              <a:gd fmla="val 0" name="adj"/>
            </a:avLst>
          </a:prstGeom>
          <a:solidFill>
            <a:srgbClr val="005E5D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latin typeface="Proxima Nova"/>
                <a:ea typeface="Proxima Nova"/>
                <a:cs typeface="Proxima Nova"/>
                <a:sym typeface="Proxima Nova"/>
              </a:rPr>
              <a:t>TIMO TOIMITUSJOHTAJA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latin typeface="Proxima Nova"/>
                <a:ea typeface="Proxima Nova"/>
                <a:cs typeface="Proxima Nova"/>
                <a:sym typeface="Proxima Nova"/>
              </a:rPr>
              <a:t>Rooli: </a:t>
            </a:r>
            <a:r>
              <a:rPr lang="fi-FI" sz="1300">
                <a:latin typeface="Proxima Nova"/>
                <a:ea typeface="Proxima Nova"/>
                <a:cs typeface="Proxima Nova"/>
                <a:sym typeface="Proxima Nova"/>
              </a:rPr>
              <a:t>osto</a:t>
            </a:r>
            <a:r>
              <a:rPr lang="fi-FI" sz="1200">
                <a:latin typeface="Proxima Nova"/>
                <a:ea typeface="Proxima Nova"/>
                <a:cs typeface="Proxima Nova"/>
                <a:sym typeface="Proxima Nova"/>
              </a:rPr>
              <a:t>päättäjä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Muut mahdolliset tittelit eri yrityksissä:</a:t>
            </a:r>
            <a:r>
              <a:rPr lang="fi-FI" sz="1200">
                <a:latin typeface="Proxima Nova"/>
                <a:ea typeface="Proxima Nova"/>
                <a:cs typeface="Proxima Nova"/>
                <a:sym typeface="Proxima Nova"/>
              </a:rPr>
              <a:t> liiketoimintajohtaja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latin typeface="Proxima Nova"/>
                <a:ea typeface="Proxima Nova"/>
                <a:cs typeface="Proxima Nova"/>
                <a:sym typeface="Proxima Nova"/>
              </a:rPr>
              <a:t>Muut päättäjät: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latin typeface="Proxima Nova"/>
                <a:ea typeface="Proxima Nova"/>
                <a:cs typeface="Proxima Nova"/>
                <a:sym typeface="Proxima Nova"/>
              </a:rPr>
              <a:t>Johtoryhmä</a:t>
            </a:r>
            <a:br>
              <a:rPr lang="fi-FI" sz="1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200">
                <a:latin typeface="Proxima Nova"/>
                <a:ea typeface="Proxima Nova"/>
                <a:cs typeface="Proxima Nova"/>
                <a:sym typeface="Proxima Nova"/>
              </a:rPr>
              <a:t>Hallitus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228600"/>
            <a:ext cx="2623925" cy="17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75"/>
          <p:cNvSpPr/>
          <p:nvPr/>
        </p:nvSpPr>
        <p:spPr>
          <a:xfrm>
            <a:off x="2976425" y="203200"/>
            <a:ext cx="2947200" cy="2713800"/>
          </a:xfrm>
          <a:prstGeom prst="foldedCorner">
            <a:avLst>
              <a:gd fmla="val 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Kuvaus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Kuka hän on (ikä, sukupuoli)?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Millainen koulutustausta?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Millainen elämäntilanne hänellä on?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Millainen elämäntyyli hänellä on?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Minkä tuloluokan edustaja useimmiten?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5" name="Google Shape;1575;p275"/>
          <p:cNvSpPr/>
          <p:nvPr/>
        </p:nvSpPr>
        <p:spPr>
          <a:xfrm>
            <a:off x="6017025" y="203205"/>
            <a:ext cx="2947200" cy="6466200"/>
          </a:xfrm>
          <a:prstGeom prst="foldedCorner">
            <a:avLst>
              <a:gd fmla="val 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HAASTEET, TUSKA JA PELOT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Mikä häntä turhauttaa arjessa?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Mitä hän pelkää?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Mitkä ovat keskeisimmät haasteet joihin etsii ratkaisua?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Mitä virheitä hän tyypillisesti tekee?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Mitkä ovat seuraukset jos asiat eivät muutu?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Mikä estää häntä tarttumasta ongelmiin?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6" name="Google Shape;1576;p275"/>
          <p:cNvSpPr/>
          <p:nvPr/>
        </p:nvSpPr>
        <p:spPr>
          <a:xfrm>
            <a:off x="9057625" y="203197"/>
            <a:ext cx="2947200" cy="6466200"/>
          </a:xfrm>
          <a:prstGeom prst="foldedCorner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ARVOSTUSTEKIJÄT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Mitä hän arvostaa, mikä on hänelle tärkeää?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Tärkeimmät asiat jotka helpottavat hänen arkeaan tai saavat hänet tuntemaan itsensä tärkeäksi?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7" name="Google Shape;1577;p275"/>
          <p:cNvSpPr/>
          <p:nvPr/>
        </p:nvSpPr>
        <p:spPr>
          <a:xfrm>
            <a:off x="2976425" y="2996498"/>
            <a:ext cx="2947200" cy="3663600"/>
          </a:xfrm>
          <a:prstGeom prst="foldedCorner">
            <a:avLst>
              <a:gd fmla="val 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  <a:t>ARJEN KUVAUS</a:t>
            </a:r>
            <a:br>
              <a:rPr b="1" lang="fi-FI" sz="1200"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fi-FI" sz="11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Mistä hänen päivänsä / viikkonsa koostuu?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Mikä on hänen “job-to-be-done” liittyen meidän palveluumme / tuotteeseemme?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Miksi hän haluaa muuttaa toimintatapoja?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Mitä saa heidät hakemaan uudenlaista ratkaisua?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latin typeface="Proxima Nova"/>
                <a:ea typeface="Proxima Nova"/>
                <a:cs typeface="Proxima Nova"/>
                <a:sym typeface="Proxima Nova"/>
              </a:rPr>
              <a:t>Mikä on hänen ymmärryksensä erilaisista ratkaisuvaihtoehdoista?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8" name="Google Shape;1578;p275"/>
          <p:cNvSpPr/>
          <p:nvPr/>
        </p:nvSpPr>
        <p:spPr>
          <a:xfrm>
            <a:off x="371933" y="1584247"/>
            <a:ext cx="2349600" cy="2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RIINA PERHEENÄITI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9" name="Google Shape;1579;p275"/>
          <p:cNvSpPr/>
          <p:nvPr/>
        </p:nvSpPr>
        <p:spPr>
          <a:xfrm>
            <a:off x="232325" y="2081400"/>
            <a:ext cx="2658300" cy="4587900"/>
          </a:xfrm>
          <a:prstGeom prst="foldedCorner">
            <a:avLst>
              <a:gd fmla="val 0" name="adj"/>
            </a:avLst>
          </a:prstGeom>
          <a:solidFill>
            <a:srgbClr val="F7EA48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latin typeface="Proxima Nova"/>
                <a:ea typeface="Proxima Nova"/>
                <a:cs typeface="Proxima Nova"/>
                <a:sym typeface="Proxima Nova"/>
              </a:rPr>
              <a:t>RIINA PERHEENÄITI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latin typeface="Proxima Nova"/>
                <a:ea typeface="Proxima Nova"/>
                <a:cs typeface="Proxima Nova"/>
                <a:sym typeface="Proxima Nova"/>
              </a:rPr>
              <a:t>Rooli: </a:t>
            </a:r>
            <a:r>
              <a:rPr lang="fi-FI" sz="1300">
                <a:latin typeface="Proxima Nova"/>
                <a:ea typeface="Proxima Nova"/>
                <a:cs typeface="Proxima Nova"/>
                <a:sym typeface="Proxima Nova"/>
              </a:rPr>
              <a:t>osto</a:t>
            </a:r>
            <a:r>
              <a:rPr lang="fi-FI" sz="1200">
                <a:latin typeface="Proxima Nova"/>
                <a:ea typeface="Proxima Nova"/>
                <a:cs typeface="Proxima Nova"/>
                <a:sym typeface="Proxima Nova"/>
              </a:rPr>
              <a:t>päättäjä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latin typeface="Proxima Nova"/>
                <a:ea typeface="Proxima Nova"/>
                <a:cs typeface="Proxima Nova"/>
                <a:sym typeface="Proxima Nova"/>
              </a:rPr>
              <a:t>Taustavaikuttajat</a:t>
            </a:r>
            <a:endParaRPr b="1"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latin typeface="Proxima Nova"/>
                <a:ea typeface="Proxima Nova"/>
                <a:cs typeface="Proxima Nova"/>
                <a:sym typeface="Proxima Nova"/>
              </a:rPr>
              <a:t>Äitikaverit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latin typeface="Proxima Nova"/>
                <a:ea typeface="Proxima Nova"/>
                <a:cs typeface="Proxima Nova"/>
                <a:sym typeface="Proxima Nova"/>
              </a:rPr>
              <a:t>Puoliso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0" name="Google Shape;1580;p275"/>
          <p:cNvSpPr/>
          <p:nvPr/>
        </p:nvSpPr>
        <p:spPr>
          <a:xfrm>
            <a:off x="371933" y="1584247"/>
            <a:ext cx="2349600" cy="2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RIINA PERHEENÄITI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76"/>
          <p:cNvSpPr txBox="1"/>
          <p:nvPr>
            <p:ph type="title"/>
          </p:nvPr>
        </p:nvSpPr>
        <p:spPr>
          <a:xfrm>
            <a:off x="5472750" y="609025"/>
            <a:ext cx="5024700" cy="58923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>
                <a:solidFill>
                  <a:schemeClr val="lt1"/>
                </a:solidFill>
              </a:rPr>
              <a:t>OSTOPOLKU </a:t>
            </a:r>
            <a:endParaRPr sz="6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7" name="Google Shape;1587;p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300" y="1887525"/>
            <a:ext cx="3030500" cy="30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77"/>
          <p:cNvSpPr txBox="1"/>
          <p:nvPr/>
        </p:nvSpPr>
        <p:spPr>
          <a:xfrm>
            <a:off x="8057915" y="4510562"/>
            <a:ext cx="16905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graphicFrame>
        <p:nvGraphicFramePr>
          <p:cNvPr id="1593" name="Google Shape;1593;p277"/>
          <p:cNvGraphicFramePr/>
          <p:nvPr/>
        </p:nvGraphicFramePr>
        <p:xfrm>
          <a:off x="81667" y="78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1167875"/>
                <a:gridCol w="2929700"/>
                <a:gridCol w="2944800"/>
                <a:gridCol w="2538525"/>
                <a:gridCol w="2447750"/>
              </a:tblGrid>
              <a:tr h="277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Asiakkaalle tärkeää /</a:t>
                      </a:r>
                      <a:endParaRPr b="1"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Motiivit</a:t>
                      </a:r>
                      <a:endParaRPr b="1"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Mitkä asiat herättävät kiinnostuksen?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Mitä tietoa hän tarvitsee tässä vaiheessa?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Mitä juuri hän pitää tärkeänä kun tutustuu palveluihin ja ratkaisuihin? Miten vertailee?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Mitkä ovat ostamisen esteet?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Millaista lisäapua ja tukea hän tarvitsee? 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268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Millä sisällöllä ja keinoilla vastaamme tarpeeseen</a:t>
                      </a:r>
                      <a:endParaRPr b="1"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Millaista sisältöä hänelle tuotamme tässä vaiheessa?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Mistä hänet tavoittaa?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Mitä tietoa / viestiä hän kaipaa tutustumiseen ja vertailuun tueksi?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Miten ja mistä he etsivät tietoa, ja mitä tietolähteitä he pitävät luotettavina?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Miten taklaamme ostamisen esteet?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Millaista tietoa tarvitaan päätöksenteon tueksi?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Proxima Nova"/>
                        <a:buChar char="-"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Mitä tietoa hän tarvitsee jatkossa?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94" name="Google Shape;1594;p277"/>
          <p:cNvSpPr txBox="1"/>
          <p:nvPr/>
        </p:nvSpPr>
        <p:spPr>
          <a:xfrm>
            <a:off x="0" y="17233"/>
            <a:ext cx="220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8578"/>
              </a:solidFill>
            </a:endParaRPr>
          </a:p>
        </p:txBody>
      </p:sp>
      <p:sp>
        <p:nvSpPr>
          <p:cNvPr id="1595" name="Google Shape;1595;p277"/>
          <p:cNvSpPr/>
          <p:nvPr/>
        </p:nvSpPr>
        <p:spPr>
          <a:xfrm>
            <a:off x="9486767" y="262200"/>
            <a:ext cx="2613600" cy="5184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   Asiakkuus &amp;  lisämyynti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6" name="Google Shape;1596;p277"/>
          <p:cNvSpPr/>
          <p:nvPr/>
        </p:nvSpPr>
        <p:spPr>
          <a:xfrm>
            <a:off x="6833000" y="262200"/>
            <a:ext cx="2915100" cy="5184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Harkinta ja Ostopäätös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7" name="Google Shape;1597;p277"/>
          <p:cNvSpPr/>
          <p:nvPr/>
        </p:nvSpPr>
        <p:spPr>
          <a:xfrm>
            <a:off x="4179234" y="262200"/>
            <a:ext cx="2944800" cy="5184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Kiinnostus ja vertailu 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8" name="Google Shape;1598;p277"/>
          <p:cNvSpPr/>
          <p:nvPr/>
        </p:nvSpPr>
        <p:spPr>
          <a:xfrm>
            <a:off x="1525461" y="262200"/>
            <a:ext cx="2944800" cy="5184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Tietoisuus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9" name="Google Shape;1599;p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1263" y="5404066"/>
            <a:ext cx="1239100" cy="137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600" name="Google Shape;1600;p277"/>
          <p:cNvSpPr/>
          <p:nvPr/>
        </p:nvSpPr>
        <p:spPr>
          <a:xfrm>
            <a:off x="8517233" y="5910633"/>
            <a:ext cx="2343900" cy="866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Timo Toimitusjohtaja / Riina Perheenäiti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78"/>
          <p:cNvSpPr txBox="1"/>
          <p:nvPr>
            <p:ph type="title"/>
          </p:nvPr>
        </p:nvSpPr>
        <p:spPr>
          <a:xfrm>
            <a:off x="5472750" y="609025"/>
            <a:ext cx="5570100" cy="58923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>
                <a:solidFill>
                  <a:schemeClr val="lt1"/>
                </a:solidFill>
              </a:rPr>
              <a:t>PALVELUPOLKU</a:t>
            </a:r>
            <a:endParaRPr sz="6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07" name="Google Shape;1607;p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300" y="1887525"/>
            <a:ext cx="3030500" cy="30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61"/>
          <p:cNvSpPr txBox="1"/>
          <p:nvPr/>
        </p:nvSpPr>
        <p:spPr>
          <a:xfrm>
            <a:off x="665600" y="1593925"/>
            <a:ext cx="6864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200">
                <a:latin typeface="Gill Sans"/>
                <a:ea typeface="Gill Sans"/>
                <a:cs typeface="Gill Sans"/>
                <a:sym typeface="Gill Sans"/>
              </a:rPr>
              <a:t>Hyvä tavoite on </a:t>
            </a:r>
            <a:r>
              <a:rPr lang="fi-FI" sz="4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määritetty</a:t>
            </a:r>
            <a:r>
              <a:rPr lang="fi-FI" sz="42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rPr>
              <a:t> SMART-kaavan mukaan</a:t>
            </a:r>
            <a:endParaRPr sz="4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9" name="Google Shape;1409;p261"/>
          <p:cNvSpPr txBox="1"/>
          <p:nvPr/>
        </p:nvSpPr>
        <p:spPr>
          <a:xfrm>
            <a:off x="665600" y="3342350"/>
            <a:ext cx="6439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b="1"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= specific (tarpeeksi tarkka)</a:t>
            </a:r>
            <a:r>
              <a:rPr b="1"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b="1"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b="1"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= measurable (mitattavissa)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b="1"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i-FI" sz="2400">
                <a:solidFill>
                  <a:srgbClr val="050505"/>
                </a:solidFill>
                <a:latin typeface="Proxima Nova"/>
                <a:ea typeface="Proxima Nova"/>
                <a:cs typeface="Proxima Nova"/>
                <a:sym typeface="Proxima Nova"/>
              </a:rPr>
              <a:t>= attainable (saavutettavissa ja realistinen)</a:t>
            </a:r>
            <a:endParaRPr sz="2400">
              <a:solidFill>
                <a:srgbClr val="05050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b="1" lang="fi-FI" sz="2400">
                <a:solidFill>
                  <a:srgbClr val="005E5D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i-FI" sz="2400">
                <a:solidFill>
                  <a:srgbClr val="050505"/>
                </a:solidFill>
                <a:latin typeface="Proxima Nova"/>
                <a:ea typeface="Proxima Nova"/>
                <a:cs typeface="Proxima Nova"/>
                <a:sym typeface="Proxima Nova"/>
              </a:rPr>
              <a:t>= relevant (relevantti liiketoiminnan tavo</a:t>
            </a:r>
            <a:r>
              <a:rPr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itteiden kannalta)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b="1"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i-FI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= time-specific (sidottu aikamääreeseen)</a:t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0" name="Google Shape;1410;p261"/>
          <p:cNvSpPr/>
          <p:nvPr/>
        </p:nvSpPr>
        <p:spPr>
          <a:xfrm>
            <a:off x="6988268" y="3125550"/>
            <a:ext cx="6995916" cy="5808996"/>
          </a:xfrm>
          <a:prstGeom prst="cloud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1" name="Google Shape;1411;p261"/>
          <p:cNvPicPr preferRelativeResize="0"/>
          <p:nvPr/>
        </p:nvPicPr>
        <p:blipFill rotWithShape="1">
          <a:blip r:embed="rId3">
            <a:alphaModFix/>
          </a:blip>
          <a:srcRect b="29651" l="35255" r="35842" t="0"/>
          <a:stretch/>
        </p:blipFill>
        <p:spPr>
          <a:xfrm>
            <a:off x="7105325" y="1324975"/>
            <a:ext cx="4173824" cy="43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3" name="Google Shape;1613;p279"/>
          <p:cNvGraphicFramePr/>
          <p:nvPr/>
        </p:nvGraphicFramePr>
        <p:xfrm>
          <a:off x="81338" y="833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1295825"/>
                <a:gridCol w="1744225"/>
                <a:gridCol w="1744225"/>
                <a:gridCol w="1744225"/>
                <a:gridCol w="1744225"/>
                <a:gridCol w="1744225"/>
                <a:gridCol w="1744225"/>
              </a:tblGrid>
              <a:tr h="511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1DBD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Ennen palvelua</a:t>
                      </a:r>
                      <a:endParaRPr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52875" marL="91425">
                    <a:lnL cap="flat" cmpd="sng" w="9525">
                      <a:solidFill>
                        <a:srgbClr val="71DBD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1DBD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DBD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DBD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BD4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Palvelun aikana</a:t>
                      </a:r>
                      <a:endParaRPr b="1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1DBD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578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Palvelun jälkeen</a:t>
                      </a:r>
                      <a:endParaRPr b="1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</a:tr>
              <a:tr h="173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Asiakkaan polku ja kriittiset </a:t>
                      </a:r>
                      <a:r>
                        <a:rPr b="1"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lisämyynnin</a:t>
                      </a:r>
                      <a:r>
                        <a:rPr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kosketus-</a:t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pisteet</a:t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/ Mitä asiakas kokee?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Vaihe 1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DBD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Vaihe 2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DBD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Vaihe 1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Vaihe 2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Vaihe 1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Vaihe 2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Meidän palvelu-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prosessi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/ Miten ohjaamme asiakasta ja toteutamme </a:t>
                      </a:r>
                      <a:r>
                        <a:rPr b="1"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lisämyynnin</a:t>
                      </a: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paikat?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Sisäiset prosessit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/ mitä palveluprosessi vaatii meiltä?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5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14" name="Google Shape;1614;p279"/>
          <p:cNvSpPr txBox="1"/>
          <p:nvPr/>
        </p:nvSpPr>
        <p:spPr>
          <a:xfrm>
            <a:off x="286050" y="177550"/>
            <a:ext cx="30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latin typeface="Proxima Nova"/>
                <a:ea typeface="Proxima Nova"/>
                <a:cs typeface="Proxima Nova"/>
                <a:sym typeface="Proxima Nova"/>
              </a:rPr>
              <a:t>PA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5" name="Google Shape;1615;p279"/>
          <p:cNvSpPr/>
          <p:nvPr/>
        </p:nvSpPr>
        <p:spPr>
          <a:xfrm>
            <a:off x="-7175" y="-18500"/>
            <a:ext cx="12192000" cy="7329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6" name="Google Shape;1616;p279"/>
          <p:cNvSpPr/>
          <p:nvPr/>
        </p:nvSpPr>
        <p:spPr>
          <a:xfrm>
            <a:off x="286047" y="147838"/>
            <a:ext cx="84711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900">
                <a:latin typeface="Gill Sans"/>
                <a:ea typeface="Gill Sans"/>
                <a:cs typeface="Gill Sans"/>
                <a:sym typeface="Gill Sans"/>
              </a:rPr>
              <a:t>Asiakkaan palvelupolku (MyMa-malli)</a:t>
            </a:r>
            <a:endParaRPr sz="17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80"/>
          <p:cNvSpPr txBox="1"/>
          <p:nvPr>
            <p:ph type="title"/>
          </p:nvPr>
        </p:nvSpPr>
        <p:spPr>
          <a:xfrm>
            <a:off x="5396550" y="609025"/>
            <a:ext cx="5024700" cy="58923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>
                <a:solidFill>
                  <a:schemeClr val="lt1"/>
                </a:solidFill>
              </a:rPr>
              <a:t>KILPAILUETU</a:t>
            </a:r>
            <a:endParaRPr sz="6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3" name="Google Shape;1623;p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300" y="1887525"/>
            <a:ext cx="3030500" cy="30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281"/>
          <p:cNvSpPr/>
          <p:nvPr/>
        </p:nvSpPr>
        <p:spPr>
          <a:xfrm>
            <a:off x="1134633" y="636767"/>
            <a:ext cx="2460300" cy="2460300"/>
          </a:xfrm>
          <a:prstGeom prst="ellipse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281"/>
          <p:cNvSpPr/>
          <p:nvPr/>
        </p:nvSpPr>
        <p:spPr>
          <a:xfrm>
            <a:off x="4906617" y="636767"/>
            <a:ext cx="2460300" cy="2460300"/>
          </a:xfrm>
          <a:prstGeom prst="ellipse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281"/>
          <p:cNvSpPr/>
          <p:nvPr/>
        </p:nvSpPr>
        <p:spPr>
          <a:xfrm>
            <a:off x="8872783" y="636767"/>
            <a:ext cx="2460300" cy="2460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281"/>
          <p:cNvSpPr txBox="1"/>
          <p:nvPr/>
        </p:nvSpPr>
        <p:spPr>
          <a:xfrm>
            <a:off x="498033" y="4196473"/>
            <a:ext cx="37335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75" lIns="25575" spcFirstLastPara="1" rIns="25575" wrap="square" tIns="255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rPr b="1" lang="fi-FI" sz="1900">
                <a:latin typeface="Proxima Nova"/>
                <a:ea typeface="Proxima Nova"/>
                <a:cs typeface="Proxima Nova"/>
                <a:sym typeface="Proxima Nova"/>
              </a:rPr>
              <a:t>Mitä tarjoamme?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rPr lang="fi-FI" sz="1900">
                <a:latin typeface="Proxima Nova"/>
                <a:ea typeface="Proxima Nova"/>
                <a:cs typeface="Proxima Nova"/>
                <a:sym typeface="Proxima Nova"/>
              </a:rPr>
              <a:t>Faktat ja ominaisuudet y</a:t>
            </a:r>
            <a:r>
              <a:rPr b="0" i="0" lang="fi-FI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rityksen </a:t>
            </a:r>
            <a:r>
              <a:rPr lang="fi-FI" sz="1900">
                <a:latin typeface="Proxima Nova"/>
                <a:ea typeface="Proxima Nova"/>
                <a:cs typeface="Proxima Nova"/>
                <a:sym typeface="Proxima Nova"/>
              </a:rPr>
              <a:t>palvelusta /</a:t>
            </a:r>
            <a:r>
              <a:rPr b="0" i="0" lang="fi-FI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i-FI" sz="1900">
                <a:latin typeface="Proxima Nova"/>
                <a:ea typeface="Proxima Nova"/>
                <a:cs typeface="Proxima Nova"/>
                <a:sym typeface="Proxima Nova"/>
              </a:rPr>
              <a:t>tuotteesta</a:t>
            </a:r>
            <a:r>
              <a:rPr b="0" i="0" lang="fi-FI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t/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2" name="Google Shape;1632;p281"/>
          <p:cNvSpPr txBox="1"/>
          <p:nvPr/>
        </p:nvSpPr>
        <p:spPr>
          <a:xfrm>
            <a:off x="4193100" y="4196467"/>
            <a:ext cx="3969600" cy="2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75" lIns="25575" spcFirstLastPara="1" rIns="25575" wrap="square" tIns="255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rPr b="1" lang="fi-FI" sz="1900">
                <a:latin typeface="Proxima Nova"/>
                <a:ea typeface="Proxima Nova"/>
                <a:cs typeface="Proxima Nova"/>
                <a:sym typeface="Proxima Nova"/>
              </a:rPr>
              <a:t>Minkä muutoksen saamme aikaan?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rPr b="0" i="0" lang="fi-FI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Palveluiden ja tuotteiden tuottamat edut</a:t>
            </a:r>
            <a:r>
              <a:rPr lang="fi-FI" sz="1900">
                <a:latin typeface="Proxima Nova"/>
                <a:ea typeface="Proxima Nova"/>
                <a:cs typeface="Proxima Nova"/>
                <a:sym typeface="Proxima Nova"/>
              </a:rPr>
              <a:t> sekä </a:t>
            </a:r>
            <a:r>
              <a:rPr b="0" i="0" lang="fi-FI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hyödyt</a:t>
            </a:r>
            <a:endParaRPr b="0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t/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3" name="Google Shape;1633;p281"/>
          <p:cNvSpPr txBox="1"/>
          <p:nvPr/>
        </p:nvSpPr>
        <p:spPr>
          <a:xfrm>
            <a:off x="8302733" y="4149067"/>
            <a:ext cx="36615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75" lIns="25575" spcFirstLastPara="1" rIns="25575" wrap="square" tIns="2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Minkä isomman / laajemman ongelman nämä hyödyt ratkaisevat?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rPr b="0" i="0" lang="fi-FI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Etujen ja hyötyjen tuottama ra</a:t>
            </a:r>
            <a:r>
              <a:rPr lang="fi-FI" sz="1900">
                <a:latin typeface="Proxima Nova"/>
                <a:ea typeface="Proxima Nova"/>
                <a:cs typeface="Proxima Nova"/>
                <a:sym typeface="Proxima Nova"/>
              </a:rPr>
              <a:t>tkaisu isossa kuvassa / </a:t>
            </a:r>
            <a:r>
              <a:rPr b="0" i="0" lang="fi-FI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tuottamat tunteet ja mielikuvat.</a:t>
            </a:r>
            <a:endParaRPr b="0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4" name="Google Shape;1634;p281"/>
          <p:cNvSpPr/>
          <p:nvPr/>
        </p:nvSpPr>
        <p:spPr>
          <a:xfrm>
            <a:off x="6022169" y="1735965"/>
            <a:ext cx="256500" cy="267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281"/>
          <p:cNvSpPr txBox="1"/>
          <p:nvPr/>
        </p:nvSpPr>
        <p:spPr>
          <a:xfrm>
            <a:off x="602828" y="3520475"/>
            <a:ext cx="3690900" cy="3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0675" lIns="140675" spcFirstLastPara="1" rIns="140675" wrap="square" tIns="140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fi-FI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PORAKONE</a:t>
            </a:r>
            <a:endParaRPr sz="3200"/>
          </a:p>
        </p:txBody>
      </p:sp>
      <p:sp>
        <p:nvSpPr>
          <p:cNvPr id="1636" name="Google Shape;1636;p281"/>
          <p:cNvSpPr txBox="1"/>
          <p:nvPr/>
        </p:nvSpPr>
        <p:spPr>
          <a:xfrm>
            <a:off x="4343105" y="3520475"/>
            <a:ext cx="3669600" cy="3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0675" lIns="140675" spcFirstLastPara="1" rIns="140675" wrap="square" tIns="140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fi-FI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REIKÄ</a:t>
            </a:r>
            <a:endParaRPr sz="3200"/>
          </a:p>
        </p:txBody>
      </p:sp>
      <p:sp>
        <p:nvSpPr>
          <p:cNvPr id="1637" name="Google Shape;1637;p281"/>
          <p:cNvSpPr txBox="1"/>
          <p:nvPr/>
        </p:nvSpPr>
        <p:spPr>
          <a:xfrm>
            <a:off x="8239347" y="3520475"/>
            <a:ext cx="3661500" cy="3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0675" lIns="140675" spcFirstLastPara="1" rIns="140675" wrap="square" tIns="140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fi-FI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TAULU</a:t>
            </a:r>
            <a:endParaRPr sz="3200"/>
          </a:p>
        </p:txBody>
      </p:sp>
      <p:pic>
        <p:nvPicPr>
          <p:cNvPr id="1638" name="Google Shape;1638;p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9165" y="1392607"/>
            <a:ext cx="1417769" cy="1151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281"/>
          <p:cNvSpPr/>
          <p:nvPr/>
        </p:nvSpPr>
        <p:spPr>
          <a:xfrm>
            <a:off x="9315800" y="1420767"/>
            <a:ext cx="1574400" cy="892500"/>
          </a:xfrm>
          <a:prstGeom prst="rect">
            <a:avLst/>
          </a:prstGeom>
          <a:solidFill>
            <a:schemeClr val="lt1"/>
          </a:solidFill>
          <a:ln cap="flat" cmpd="thinThick" w="889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va, joka sisältää kohteen ulko, merkki, taivas, rakennus&#10;&#10;&#10;&#10;Kuvaus luotu automaattisesti" id="1640" name="Google Shape;1640;p2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1110" y="1604741"/>
            <a:ext cx="1044870" cy="48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645;p282"/>
          <p:cNvGrpSpPr/>
          <p:nvPr/>
        </p:nvGrpSpPr>
        <p:grpSpPr>
          <a:xfrm>
            <a:off x="0" y="0"/>
            <a:ext cx="12192305" cy="6857685"/>
            <a:chOff x="0" y="0"/>
            <a:chExt cx="9906000" cy="6857685"/>
          </a:xfrm>
        </p:grpSpPr>
        <p:sp>
          <p:nvSpPr>
            <p:cNvPr id="1646" name="Google Shape;1646;p282"/>
            <p:cNvSpPr/>
            <p:nvPr/>
          </p:nvSpPr>
          <p:spPr>
            <a:xfrm>
              <a:off x="0" y="0"/>
              <a:ext cx="9906000" cy="19959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82"/>
            <p:cNvSpPr txBox="1"/>
            <p:nvPr/>
          </p:nvSpPr>
          <p:spPr>
            <a:xfrm>
              <a:off x="159594" y="2098075"/>
              <a:ext cx="2998800" cy="34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0675" lIns="140675" spcFirstLastPara="1" rIns="140675" wrap="square" tIns="140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fi-FI" sz="2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PORAKONE</a:t>
              </a:r>
              <a:endParaRPr sz="1600"/>
            </a:p>
          </p:txBody>
        </p:sp>
        <p:sp>
          <p:nvSpPr>
            <p:cNvPr id="1648" name="Google Shape;1648;p282"/>
            <p:cNvSpPr txBox="1"/>
            <p:nvPr/>
          </p:nvSpPr>
          <p:spPr>
            <a:xfrm>
              <a:off x="3437010" y="2098075"/>
              <a:ext cx="2981400" cy="34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0675" lIns="140675" spcFirstLastPara="1" rIns="140675" wrap="square" tIns="140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fi-FI" sz="2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REIKÄ</a:t>
              </a:r>
              <a:endParaRPr sz="1600"/>
            </a:p>
          </p:txBody>
        </p:sp>
        <p:sp>
          <p:nvSpPr>
            <p:cNvPr id="1649" name="Google Shape;1649;p282"/>
            <p:cNvSpPr txBox="1"/>
            <p:nvPr/>
          </p:nvSpPr>
          <p:spPr>
            <a:xfrm>
              <a:off x="6694302" y="2098075"/>
              <a:ext cx="2975100" cy="34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0675" lIns="140675" spcFirstLastPara="1" rIns="140675" wrap="square" tIns="140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fi-FI" sz="2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TAULU</a:t>
              </a:r>
              <a:endParaRPr sz="1600"/>
            </a:p>
          </p:txBody>
        </p:sp>
        <p:grpSp>
          <p:nvGrpSpPr>
            <p:cNvPr id="1650" name="Google Shape;1650;p282"/>
            <p:cNvGrpSpPr/>
            <p:nvPr/>
          </p:nvGrpSpPr>
          <p:grpSpPr>
            <a:xfrm>
              <a:off x="0" y="1995826"/>
              <a:ext cx="9905925" cy="4861859"/>
              <a:chOff x="0" y="2364531"/>
              <a:chExt cx="9701229" cy="4493400"/>
            </a:xfrm>
          </p:grpSpPr>
          <p:sp>
            <p:nvSpPr>
              <p:cNvPr id="1651" name="Google Shape;1651;p282"/>
              <p:cNvSpPr/>
              <p:nvPr/>
            </p:nvSpPr>
            <p:spPr>
              <a:xfrm>
                <a:off x="0" y="2364531"/>
                <a:ext cx="3184200" cy="4493400"/>
              </a:xfrm>
              <a:prstGeom prst="rect">
                <a:avLst/>
              </a:prstGeom>
              <a:noFill/>
              <a:ln cap="flat" cmpd="sng" w="762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725" lIns="105500" spcFirstLastPara="1" rIns="105500" wrap="square" tIns="527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82"/>
              <p:cNvSpPr/>
              <p:nvPr/>
            </p:nvSpPr>
            <p:spPr>
              <a:xfrm>
                <a:off x="3184203" y="2364531"/>
                <a:ext cx="3259800" cy="4493400"/>
              </a:xfrm>
              <a:prstGeom prst="rect">
                <a:avLst/>
              </a:prstGeom>
              <a:noFill/>
              <a:ln cap="flat" cmpd="sng" w="762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725" lIns="105500" spcFirstLastPara="1" rIns="105500" wrap="square" tIns="527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82"/>
              <p:cNvSpPr/>
              <p:nvPr/>
            </p:nvSpPr>
            <p:spPr>
              <a:xfrm>
                <a:off x="6441429" y="2364531"/>
                <a:ext cx="3259800" cy="4493400"/>
              </a:xfrm>
              <a:prstGeom prst="rect">
                <a:avLst/>
              </a:prstGeom>
              <a:noFill/>
              <a:ln cap="flat" cmpd="sng" w="762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725" lIns="105500" spcFirstLastPara="1" rIns="105500" wrap="square" tIns="527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54" name="Google Shape;1654;p2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63781" y="506657"/>
              <a:ext cx="1151908" cy="1151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5" name="Google Shape;1655;p282"/>
            <p:cNvSpPr/>
            <p:nvPr/>
          </p:nvSpPr>
          <p:spPr>
            <a:xfrm>
              <a:off x="7218839" y="410130"/>
              <a:ext cx="2030100" cy="1210800"/>
            </a:xfrm>
            <a:prstGeom prst="rect">
              <a:avLst/>
            </a:prstGeom>
            <a:solidFill>
              <a:schemeClr val="lt1"/>
            </a:solidFill>
            <a:ln cap="flat" cmpd="thinThick" w="889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Kuva, joka sisältää kohteen ulko, merkki, taivas, rakennus&#10;&#10;&#10;&#10;Kuvaus luotu automaattisesti" id="1656" name="Google Shape;1656;p2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49391" y="659766"/>
              <a:ext cx="1341401" cy="6535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7" name="Google Shape;1657;p282"/>
            <p:cNvCxnSpPr/>
            <p:nvPr/>
          </p:nvCxnSpPr>
          <p:spPr>
            <a:xfrm>
              <a:off x="2609828" y="896692"/>
              <a:ext cx="41499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med" w="med" type="triangle"/>
            </a:ln>
          </p:spPr>
        </p:cxnSp>
      </p:grpSp>
      <p:sp>
        <p:nvSpPr>
          <p:cNvPr id="1658" name="Google Shape;1658;p282"/>
          <p:cNvSpPr txBox="1"/>
          <p:nvPr/>
        </p:nvSpPr>
        <p:spPr>
          <a:xfrm>
            <a:off x="137962" y="2420069"/>
            <a:ext cx="3733200" cy="4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75" lIns="25575" spcFirstLastPara="1" rIns="25575" wrap="square" tIns="255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rPr b="0" i="0" lang="fi-FI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Yrityksen tuottamat palvelut ja tuotteet.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9" name="Google Shape;1659;p282"/>
          <p:cNvSpPr txBox="1"/>
          <p:nvPr/>
        </p:nvSpPr>
        <p:spPr>
          <a:xfrm>
            <a:off x="4173983" y="2420069"/>
            <a:ext cx="3749100" cy="4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75" lIns="25575" spcFirstLastPara="1" rIns="25575" wrap="square" tIns="255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rPr b="0" i="0" lang="fi-FI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Palveluiden edut ja hyödyt.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0" name="Google Shape;1660;p282"/>
          <p:cNvSpPr txBox="1"/>
          <p:nvPr/>
        </p:nvSpPr>
        <p:spPr>
          <a:xfrm>
            <a:off x="8270716" y="2420069"/>
            <a:ext cx="3661500" cy="4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75" lIns="25575" spcFirstLastPara="1" rIns="25575" wrap="square" tIns="255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457"/>
              </a:buClr>
              <a:buSzPts val="500"/>
              <a:buFont typeface="Montserrat Light"/>
              <a:buNone/>
            </a:pPr>
            <a:r>
              <a:rPr b="0" i="0" lang="fi-FI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Etujen ja hyötyjen tuottamat tunteet ja mielikuvat.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1" name="Google Shape;1661;p282"/>
          <p:cNvSpPr/>
          <p:nvPr/>
        </p:nvSpPr>
        <p:spPr>
          <a:xfrm>
            <a:off x="5857274" y="754984"/>
            <a:ext cx="358500" cy="291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283"/>
          <p:cNvSpPr txBox="1"/>
          <p:nvPr>
            <p:ph type="title"/>
          </p:nvPr>
        </p:nvSpPr>
        <p:spPr>
          <a:xfrm>
            <a:off x="415600" y="593375"/>
            <a:ext cx="913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rgbClr val="050505"/>
                </a:solidFill>
                <a:latin typeface="Gill Sans"/>
                <a:ea typeface="Gill Sans"/>
                <a:cs typeface="Gill Sans"/>
                <a:sym typeface="Gill Sans"/>
              </a:rPr>
              <a:t>Kirjaa tähän yrityksenne / tuotteenne:</a:t>
            </a:r>
            <a:endParaRPr>
              <a:solidFill>
                <a:srgbClr val="05050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8" name="Google Shape;1668;p28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 cap="flat" cmpd="sng" w="9525">
            <a:solidFill>
              <a:srgbClr val="005E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fi-FI" sz="2000">
                <a:solidFill>
                  <a:schemeClr val="dk1"/>
                </a:solidFill>
                <a:highlight>
                  <a:srgbClr val="3EDAD8"/>
                </a:highlight>
                <a:latin typeface="Proxima Nova"/>
                <a:ea typeface="Proxima Nova"/>
                <a:cs typeface="Proxima Nova"/>
                <a:sym typeface="Proxima Nova"/>
              </a:rPr>
              <a:t>KILPAILUKYKY-TEKIJÄT</a:t>
            </a:r>
            <a:endParaRPr b="1" sz="2000">
              <a:solidFill>
                <a:schemeClr val="dk1"/>
              </a:solidFill>
              <a:highlight>
                <a:srgbClr val="3EDAD8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9" name="Google Shape;1669;p28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fi-FI" sz="2000">
                <a:solidFill>
                  <a:schemeClr val="dk1"/>
                </a:solidFill>
                <a:highlight>
                  <a:srgbClr val="F7EA48"/>
                </a:highlight>
                <a:latin typeface="Proxima Nova"/>
                <a:ea typeface="Proxima Nova"/>
                <a:cs typeface="Proxima Nova"/>
                <a:sym typeface="Proxima Nova"/>
              </a:rPr>
              <a:t>KILPAILUETU-TEKIJÄT</a:t>
            </a:r>
            <a:endParaRPr b="1" sz="2000">
              <a:solidFill>
                <a:schemeClr val="dk1"/>
              </a:solidFill>
              <a:highlight>
                <a:srgbClr val="F7EA48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0" name="Google Shape;1670;p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284"/>
          <p:cNvSpPr txBox="1"/>
          <p:nvPr>
            <p:ph idx="1" type="subTitle"/>
          </p:nvPr>
        </p:nvSpPr>
        <p:spPr>
          <a:xfrm>
            <a:off x="897100" y="5431933"/>
            <a:ext cx="6718800" cy="56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Todellinen kilpailuetu on </a:t>
            </a:r>
            <a:br>
              <a:rPr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a) tärkeää asiakkaalle eli hän on valmis maksamaan siitä ja </a:t>
            </a:r>
            <a:br>
              <a:rPr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b) erottelee aidosti kilpailijoista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6" name="Google Shape;1676;p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842" y="579850"/>
            <a:ext cx="9036965" cy="508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285"/>
          <p:cNvSpPr txBox="1"/>
          <p:nvPr>
            <p:ph type="title"/>
          </p:nvPr>
        </p:nvSpPr>
        <p:spPr>
          <a:xfrm>
            <a:off x="415600" y="1051925"/>
            <a:ext cx="11360700" cy="1157100"/>
          </a:xfrm>
          <a:prstGeom prst="rect">
            <a:avLst/>
          </a:prstGeom>
          <a:ln cap="flat" cmpd="sng" w="9525">
            <a:solidFill>
              <a:srgbClr val="005E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highlight>
                  <a:srgbClr val="3EDAD8"/>
                </a:highlight>
                <a:latin typeface="Proxima Nova"/>
                <a:ea typeface="Proxima Nova"/>
                <a:cs typeface="Proxima Nova"/>
                <a:sym typeface="Proxima Nova"/>
              </a:rPr>
              <a:t>KÄRKIVIESTIMME:</a:t>
            </a:r>
            <a:endParaRPr b="1" sz="2000">
              <a:highlight>
                <a:srgbClr val="3EDAD8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3" name="Google Shape;1683;p285"/>
          <p:cNvSpPr txBox="1"/>
          <p:nvPr>
            <p:ph idx="1" type="body"/>
          </p:nvPr>
        </p:nvSpPr>
        <p:spPr>
          <a:xfrm>
            <a:off x="415600" y="2432275"/>
            <a:ext cx="11360700" cy="3659400"/>
          </a:xfrm>
          <a:prstGeom prst="rect">
            <a:avLst/>
          </a:prstGeom>
          <a:ln cap="flat" cmpd="sng" w="9525">
            <a:solidFill>
              <a:srgbClr val="005E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fi-FI" sz="2000">
                <a:solidFill>
                  <a:schemeClr val="dk1"/>
                </a:solidFill>
                <a:highlight>
                  <a:srgbClr val="F7EA48"/>
                </a:highlight>
                <a:latin typeface="Proxima Nova"/>
                <a:ea typeface="Proxima Nova"/>
                <a:cs typeface="Proxima Nova"/>
                <a:sym typeface="Proxima Nova"/>
              </a:rPr>
              <a:t>TARINA / HISSIPUHEEMME:</a:t>
            </a:r>
            <a:endParaRPr b="1" sz="2000">
              <a:solidFill>
                <a:schemeClr val="dk1"/>
              </a:solidFill>
              <a:highlight>
                <a:srgbClr val="F7EA48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84" name="Google Shape;1684;p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86"/>
          <p:cNvSpPr txBox="1"/>
          <p:nvPr/>
        </p:nvSpPr>
        <p:spPr>
          <a:xfrm>
            <a:off x="1397667" y="1404400"/>
            <a:ext cx="9136800" cy="4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fi-FI" sz="30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Tehtävä</a:t>
            </a:r>
            <a:r>
              <a:rPr lang="fi-FI" sz="30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: Ihanneasiakkaalle uutta sisältöä julkaisuun! </a:t>
            </a:r>
            <a:endParaRPr sz="30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fi-FI" sz="2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Tämän päivän harjoituksen jälkeen teillä on työstettynä ostopolun mukaisia sisältöjä sekä toimenpiteitä ja kanavia joissa niitä kannattaa julkaista. Lisäksi olette määritelleet vastuuhenkilöitä. </a:t>
            </a:r>
            <a:endParaRPr sz="2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fi-FI" sz="2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fi-FI" sz="21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Valitkaa toimenpiteistä ensimmäiset sisällöt,</a:t>
            </a:r>
            <a:r>
              <a:rPr lang="fi-FI" sz="2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jotka lähdette laatimaan ja julkaisemaan tai muut toimenpiteet jotka laitatte liikkeelle uusilla sisällöillä. </a:t>
            </a:r>
            <a:endParaRPr sz="2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fi-FI" sz="2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Seuraavassa päivässä sisällöistä työstetään </a:t>
            </a:r>
            <a:r>
              <a:rPr lang="fi-FI" sz="2100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kampanja</a:t>
            </a:r>
            <a:r>
              <a:rPr lang="fi-FI" sz="2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2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90" name="Google Shape;1690;p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87"/>
          <p:cNvSpPr txBox="1"/>
          <p:nvPr/>
        </p:nvSpPr>
        <p:spPr>
          <a:xfrm>
            <a:off x="8057915" y="4510562"/>
            <a:ext cx="16905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graphicFrame>
        <p:nvGraphicFramePr>
          <p:cNvPr id="1696" name="Google Shape;1696;p287"/>
          <p:cNvGraphicFramePr/>
          <p:nvPr/>
        </p:nvGraphicFramePr>
        <p:xfrm>
          <a:off x="81667" y="8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1167875"/>
                <a:gridCol w="2929700"/>
                <a:gridCol w="2944800"/>
                <a:gridCol w="2538525"/>
                <a:gridCol w="2447775"/>
              </a:tblGrid>
              <a:tr h="14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Asiakkaalle tärkeää</a:t>
                      </a:r>
                      <a:r>
                        <a:rPr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/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Motiivit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Mitkä asiat herättävät kiinnostuksen?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Mitä tietoa hän tarvitsee tässä vaiheessa?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Mitä juuri hän pitää tärkeänä kun tutustuu palveluihin ja ratkaisuihin? Miten vertailee?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Mitkä ovat ostamisen esteet?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Millaista lisäapua ja tukea hän tarvitsee? 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205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Millä </a:t>
                      </a:r>
                      <a:r>
                        <a:rPr b="1"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sisällöllä</a:t>
                      </a:r>
                      <a:r>
                        <a:rPr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ja keinoilla vastaamme tarpeeseen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Millaista sisältöä hänelle tuotamme tässä vaiheessa?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Mistä hänet tavoittaa?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Mitä tietoa / viestiä hän kaipaa tutustumiseen ja vertailuun tueksi?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Miten ja mistä he etsivät tietoa, ja mitä tietolähteitä he pitävät luotettavina?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Miten taklaamme ostamisen esteet?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Millaista tietoa tarvitaan päätöksenteon tueksi?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Mitä tietoa hän tarvitsee jatkossa?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  <a:tr h="225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Toimenpiteet</a:t>
                      </a:r>
                      <a:endParaRPr b="1" sz="12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Missä ja miten tämä viestitään asiakkaalle?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3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Kuka vastaa </a:t>
                      </a:r>
                      <a:endParaRPr sz="13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697" name="Google Shape;1697;p287"/>
          <p:cNvSpPr txBox="1"/>
          <p:nvPr/>
        </p:nvSpPr>
        <p:spPr>
          <a:xfrm>
            <a:off x="0" y="17233"/>
            <a:ext cx="220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8578"/>
              </a:solidFill>
            </a:endParaRPr>
          </a:p>
        </p:txBody>
      </p:sp>
      <p:sp>
        <p:nvSpPr>
          <p:cNvPr id="1698" name="Google Shape;1698;p287"/>
          <p:cNvSpPr/>
          <p:nvPr/>
        </p:nvSpPr>
        <p:spPr>
          <a:xfrm>
            <a:off x="9486767" y="262200"/>
            <a:ext cx="2613600" cy="5184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Asiakkuus &amp;  lisämyynti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9" name="Google Shape;1699;p287"/>
          <p:cNvSpPr/>
          <p:nvPr/>
        </p:nvSpPr>
        <p:spPr>
          <a:xfrm>
            <a:off x="6833000" y="262200"/>
            <a:ext cx="2915100" cy="5184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Harkinta ja Ostopäätös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0" name="Google Shape;1700;p287"/>
          <p:cNvSpPr/>
          <p:nvPr/>
        </p:nvSpPr>
        <p:spPr>
          <a:xfrm>
            <a:off x="4179234" y="262200"/>
            <a:ext cx="2944800" cy="5184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Kiinnostus ja vertailu 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1" name="Google Shape;1701;p287"/>
          <p:cNvSpPr/>
          <p:nvPr/>
        </p:nvSpPr>
        <p:spPr>
          <a:xfrm>
            <a:off x="1525461" y="262200"/>
            <a:ext cx="2944800" cy="5184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Tietoisuus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2" name="Google Shape;1702;p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1263" y="5404066"/>
            <a:ext cx="1239100" cy="137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287"/>
          <p:cNvSpPr/>
          <p:nvPr/>
        </p:nvSpPr>
        <p:spPr>
          <a:xfrm>
            <a:off x="8517233" y="5910633"/>
            <a:ext cx="2343900" cy="866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</a:rPr>
              <a:t>Timo toimitusjohtaja / Riina Perheenäiti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288"/>
          <p:cNvSpPr txBox="1"/>
          <p:nvPr>
            <p:ph type="title"/>
          </p:nvPr>
        </p:nvSpPr>
        <p:spPr>
          <a:xfrm>
            <a:off x="660300" y="2664600"/>
            <a:ext cx="10699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fi-FI" sz="3200">
                <a:solidFill>
                  <a:srgbClr val="F7EA48"/>
                </a:solidFill>
              </a:rPr>
              <a:t>Kampanjatyöpohjan avulla </a:t>
            </a:r>
            <a:r>
              <a:rPr lang="fi-FI" sz="3200">
                <a:solidFill>
                  <a:schemeClr val="lt1"/>
                </a:solidFill>
              </a:rPr>
              <a:t>luokaa kampanjasuunnitelma valitsemaanne digimarkkinoinnin keinoja hyödyntäen</a:t>
            </a:r>
            <a:r>
              <a:rPr lang="fi-FI" sz="3200">
                <a:solidFill>
                  <a:srgbClr val="F7EA48"/>
                </a:solidFill>
              </a:rPr>
              <a:t> </a:t>
            </a:r>
            <a:endParaRPr sz="3200">
              <a:solidFill>
                <a:srgbClr val="F7EA48"/>
              </a:solidFill>
            </a:endParaRPr>
          </a:p>
        </p:txBody>
      </p:sp>
      <p:sp>
        <p:nvSpPr>
          <p:cNvPr id="1709" name="Google Shape;1709;p288"/>
          <p:cNvSpPr/>
          <p:nvPr/>
        </p:nvSpPr>
        <p:spPr>
          <a:xfrm flipH="1">
            <a:off x="9915767" y="4622033"/>
            <a:ext cx="2111700" cy="2034300"/>
          </a:xfrm>
          <a:prstGeom prst="flowChartMagneticTape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288"/>
          <p:cNvSpPr txBox="1"/>
          <p:nvPr/>
        </p:nvSpPr>
        <p:spPr>
          <a:xfrm>
            <a:off x="9963467" y="5059025"/>
            <a:ext cx="20163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i-FI" sz="1900">
                <a:latin typeface="Gill Sans"/>
                <a:ea typeface="Gill Sans"/>
                <a:cs typeface="Gill Sans"/>
                <a:sym typeface="Gill Sans"/>
              </a:rPr>
              <a:t>Työpohja 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i-FI" sz="1900">
                <a:latin typeface="Gill Sans"/>
                <a:ea typeface="Gill Sans"/>
                <a:cs typeface="Gill Sans"/>
                <a:sym typeface="Gill Sans"/>
              </a:rPr>
              <a:t>löytyy oppimisalustalta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262"/>
          <p:cNvSpPr txBox="1"/>
          <p:nvPr/>
        </p:nvSpPr>
        <p:spPr>
          <a:xfrm>
            <a:off x="646250" y="2289375"/>
            <a:ext cx="62880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Ohjelman aikana tulemme panostamaan sinulle tärkeiden </a:t>
            </a:r>
            <a:r>
              <a:rPr b="1" lang="fi-FI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myynnin tavoitteiden saavuttamiseen.</a:t>
            </a:r>
            <a:r>
              <a:rPr lang="fi-FI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fi-FI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Jotta nähdään kehityksen suunta ja varmistetaan tuloksellisuus, on meidän tiedettävä lähtötilanne ja tavoitteet.</a:t>
            </a:r>
            <a:r>
              <a:rPr lang="fi-FI" sz="2200">
                <a:solidFill>
                  <a:srgbClr val="005E5D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i-FI" sz="22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Lisäksi myynnin ja markkinoinnin tulisi rakentaa </a:t>
            </a:r>
            <a:r>
              <a:rPr lang="fi-FI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yhteinen myyntiputki ja yhteiset tavoitteet sen eri vaiheisiin. </a:t>
            </a:r>
            <a:br>
              <a:rPr lang="fi-FI" sz="22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fi-FI" sz="22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fi-FI" sz="22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Käynnistäkää työ kirjaamalla aluksi myynnin tavoitteenne:</a:t>
            </a:r>
            <a:endParaRPr b="1"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8" name="Google Shape;1418;p262"/>
          <p:cNvSpPr/>
          <p:nvPr/>
        </p:nvSpPr>
        <p:spPr>
          <a:xfrm>
            <a:off x="6988268" y="3125550"/>
            <a:ext cx="6995916" cy="5808996"/>
          </a:xfrm>
          <a:prstGeom prst="cloud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9" name="Google Shape;1419;p262"/>
          <p:cNvPicPr preferRelativeResize="0"/>
          <p:nvPr/>
        </p:nvPicPr>
        <p:blipFill rotWithShape="1">
          <a:blip r:embed="rId3">
            <a:alphaModFix/>
          </a:blip>
          <a:srcRect b="28845" l="2184" r="62001" t="0"/>
          <a:stretch/>
        </p:blipFill>
        <p:spPr>
          <a:xfrm>
            <a:off x="6451900" y="948133"/>
            <a:ext cx="5606016" cy="4775016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62"/>
          <p:cNvSpPr txBox="1"/>
          <p:nvPr/>
        </p:nvSpPr>
        <p:spPr>
          <a:xfrm>
            <a:off x="589400" y="1365325"/>
            <a:ext cx="6864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3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rPr>
              <a:t>Tavoiteasetanta</a:t>
            </a:r>
            <a:endParaRPr sz="4300">
              <a:solidFill>
                <a:srgbClr val="005E5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21" name="Google Shape;1421;p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89"/>
          <p:cNvSpPr/>
          <p:nvPr/>
        </p:nvSpPr>
        <p:spPr>
          <a:xfrm>
            <a:off x="3499000" y="823467"/>
            <a:ext cx="5303700" cy="5303700"/>
          </a:xfrm>
          <a:prstGeom prst="ellipse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fi-FI" sz="2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KAMPANJA-</a:t>
            </a:r>
            <a:br>
              <a:rPr i="0" lang="fi-FI" sz="2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i="0" lang="fi-FI" sz="2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SUUNNITELMA</a:t>
            </a:r>
            <a:endParaRPr i="0" sz="27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6" name="Google Shape;1716;p289"/>
          <p:cNvSpPr/>
          <p:nvPr/>
        </p:nvSpPr>
        <p:spPr>
          <a:xfrm>
            <a:off x="5129000" y="1014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TAVOITTEET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MITTARIT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7" name="Google Shape;1717;p289"/>
          <p:cNvSpPr/>
          <p:nvPr/>
        </p:nvSpPr>
        <p:spPr>
          <a:xfrm>
            <a:off x="6868600" y="46280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KANAVAT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8" name="Google Shape;1718;p289"/>
          <p:cNvSpPr/>
          <p:nvPr/>
        </p:nvSpPr>
        <p:spPr>
          <a:xfrm>
            <a:off x="7455967" y="1463367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KOHDE-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RYHMÄ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9" name="Google Shape;1719;p289"/>
          <p:cNvSpPr/>
          <p:nvPr/>
        </p:nvSpPr>
        <p:spPr>
          <a:xfrm>
            <a:off x="3590333" y="46280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LUOVA SUUNNI-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TELMA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0" name="Google Shape;1720;p289"/>
          <p:cNvSpPr/>
          <p:nvPr/>
        </p:nvSpPr>
        <p:spPr>
          <a:xfrm>
            <a:off x="2802033" y="1463367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BUDJETTI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1" name="Google Shape;1721;p289"/>
          <p:cNvSpPr/>
          <p:nvPr/>
        </p:nvSpPr>
        <p:spPr>
          <a:xfrm>
            <a:off x="5917200" y="6140000"/>
            <a:ext cx="458000" cy="618967"/>
          </a:xfrm>
          <a:prstGeom prst="flowChartMerge">
            <a:avLst/>
          </a:prstGeom>
          <a:solidFill>
            <a:srgbClr val="005E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290"/>
          <p:cNvSpPr/>
          <p:nvPr/>
        </p:nvSpPr>
        <p:spPr>
          <a:xfrm>
            <a:off x="3499000" y="823467"/>
            <a:ext cx="5303700" cy="5303700"/>
          </a:xfrm>
          <a:prstGeom prst="ellipse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fi-FI" sz="1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 b="1" i="0" sz="12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7" name="Google Shape;1727;p290"/>
          <p:cNvSpPr/>
          <p:nvPr/>
        </p:nvSpPr>
        <p:spPr>
          <a:xfrm>
            <a:off x="5129000" y="1014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TAVOITTEET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MITTARIT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291"/>
          <p:cNvSpPr txBox="1"/>
          <p:nvPr>
            <p:ph type="title"/>
          </p:nvPr>
        </p:nvSpPr>
        <p:spPr>
          <a:xfrm>
            <a:off x="660300" y="2664600"/>
            <a:ext cx="10699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700">
                <a:solidFill>
                  <a:srgbClr val="FFFFFF"/>
                </a:solidFill>
              </a:rPr>
              <a:t>1</a:t>
            </a:r>
            <a:r>
              <a:rPr lang="fi-FI" sz="3200">
                <a:solidFill>
                  <a:srgbClr val="FFFFFF"/>
                </a:solidFill>
              </a:rPr>
              <a:t>.</a:t>
            </a:r>
            <a:endParaRPr sz="3200">
              <a:solidFill>
                <a:srgbClr val="FFFFFF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500">
                <a:solidFill>
                  <a:srgbClr val="F7EA48"/>
                </a:solidFill>
              </a:rPr>
              <a:t>Määrittele markkinoinnille tarkat tavoitteet, </a:t>
            </a:r>
            <a:r>
              <a:rPr lang="fi-FI" sz="3500">
                <a:solidFill>
                  <a:srgbClr val="FFFFFF"/>
                </a:solidFill>
              </a:rPr>
              <a:t>muuten et tiedä onko markkinointi onnistunut vai ei! 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733" name="Google Shape;1733;p291"/>
          <p:cNvSpPr/>
          <p:nvPr/>
        </p:nvSpPr>
        <p:spPr>
          <a:xfrm flipH="1">
            <a:off x="9915767" y="4622033"/>
            <a:ext cx="2111700" cy="2034300"/>
          </a:xfrm>
          <a:prstGeom prst="flowChartMagneticTape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291"/>
          <p:cNvSpPr txBox="1"/>
          <p:nvPr/>
        </p:nvSpPr>
        <p:spPr>
          <a:xfrm>
            <a:off x="9963467" y="4855825"/>
            <a:ext cx="20163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i-FI" sz="1600">
                <a:latin typeface="Gill Sans"/>
                <a:ea typeface="Gill Sans"/>
                <a:cs typeface="Gill Sans"/>
                <a:sym typeface="Gill Sans"/>
              </a:rPr>
              <a:t>Markkinoinnin tavoitteiden tulee pohjautua liiketoiminnan tavoitteisiin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292"/>
          <p:cNvSpPr/>
          <p:nvPr/>
        </p:nvSpPr>
        <p:spPr>
          <a:xfrm>
            <a:off x="-30000" y="-30000"/>
            <a:ext cx="6152700" cy="68880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29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700">
                <a:solidFill>
                  <a:schemeClr val="lt1"/>
                </a:solidFill>
              </a:rPr>
              <a:t>Millainen</a:t>
            </a:r>
            <a:r>
              <a:rPr lang="fi-FI" sz="4700">
                <a:solidFill>
                  <a:schemeClr val="lt1"/>
                </a:solidFill>
              </a:rPr>
              <a:t> on </a:t>
            </a:r>
            <a:br>
              <a:rPr lang="fi-FI" sz="4700">
                <a:solidFill>
                  <a:schemeClr val="lt1"/>
                </a:solidFill>
              </a:rPr>
            </a:br>
            <a:r>
              <a:rPr lang="fi-FI" sz="4700">
                <a:solidFill>
                  <a:srgbClr val="F7EA48"/>
                </a:solidFill>
              </a:rPr>
              <a:t>hyvä tavoite </a:t>
            </a:r>
            <a:r>
              <a:rPr lang="fi-FI" sz="4700">
                <a:solidFill>
                  <a:schemeClr val="lt1"/>
                </a:solidFill>
              </a:rPr>
              <a:t>markkinoinnissa?</a:t>
            </a:r>
            <a:endParaRPr sz="4700">
              <a:solidFill>
                <a:schemeClr val="lt1"/>
              </a:solidFill>
            </a:endParaRPr>
          </a:p>
        </p:txBody>
      </p:sp>
      <p:graphicFrame>
        <p:nvGraphicFramePr>
          <p:cNvPr id="1741" name="Google Shape;1741;p292"/>
          <p:cNvGraphicFramePr/>
          <p:nvPr/>
        </p:nvGraphicFramePr>
        <p:xfrm>
          <a:off x="6529200" y="99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805000"/>
                <a:gridCol w="4499100"/>
              </a:tblGrid>
              <a:tr h="105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4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</a:t>
                      </a:r>
                      <a:endParaRPr sz="4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SPECIFIC</a:t>
                      </a:r>
                      <a:br>
                        <a:rPr lang="fi-FI" sz="160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fi-FI" sz="160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...tarkkaan määritelty.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4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</a:t>
                      </a:r>
                      <a:endParaRPr sz="4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MEASURABLE</a:t>
                      </a:r>
                      <a:br>
                        <a:rPr lang="fi-FI" sz="160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fi-FI" sz="160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...mitattavissa.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4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</a:t>
                      </a:r>
                      <a:endParaRPr sz="4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ATTAINABLE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...saavutettavissa.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4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</a:t>
                      </a:r>
                      <a:endParaRPr sz="4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RELEVANT</a:t>
                      </a:r>
                      <a:b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...yritykselle relevantti sekä realistinen olemassa olevilla resursseilla.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4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</a:t>
                      </a:r>
                      <a:endParaRPr sz="48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TIME-BOUND</a:t>
                      </a:r>
                      <a:b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...jollain tapaa aikaan sidoksissa.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42" name="Google Shape;1742;p292"/>
          <p:cNvSpPr txBox="1"/>
          <p:nvPr/>
        </p:nvSpPr>
        <p:spPr>
          <a:xfrm>
            <a:off x="921400" y="4002800"/>
            <a:ext cx="44091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7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Hyvien tavoitteiden määrittämiseen löytyy useitakin eri malleja, mutta yksi käytetyimmistä on SMART-kaava, jonka mukaan hyvä tavoite on…</a:t>
            </a:r>
            <a:endParaRPr sz="17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293"/>
          <p:cNvSpPr/>
          <p:nvPr/>
        </p:nvSpPr>
        <p:spPr>
          <a:xfrm>
            <a:off x="-30000" y="-30000"/>
            <a:ext cx="6152700" cy="6895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293"/>
          <p:cNvSpPr txBox="1"/>
          <p:nvPr>
            <p:ph type="title"/>
          </p:nvPr>
        </p:nvSpPr>
        <p:spPr>
          <a:xfrm>
            <a:off x="966267" y="575667"/>
            <a:ext cx="5393700" cy="4461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100">
                <a:solidFill>
                  <a:schemeClr val="lt1"/>
                </a:solidFill>
              </a:rPr>
              <a:t>Esimerkkejä markkinoinnin tavoitteista: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749" name="Google Shape;1749;p293"/>
          <p:cNvSpPr txBox="1"/>
          <p:nvPr/>
        </p:nvSpPr>
        <p:spPr>
          <a:xfrm>
            <a:off x="968900" y="1211467"/>
            <a:ext cx="4409100" cy="4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Huono tavoite:</a:t>
            </a:r>
            <a:br>
              <a:rPr b="1" lang="fi-FI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b="1"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i-FI"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“Saada lisää liidejä.”</a:t>
            </a:r>
            <a:endParaRPr sz="1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br>
              <a:rPr lang="fi-FI"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“Kasvattaa myyntiä.”</a:t>
            </a:r>
            <a:endParaRPr sz="1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br>
              <a:rPr lang="fi-FI"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“Kasvattaa blogin lukijamäärää.”</a:t>
            </a:r>
            <a:endParaRPr sz="1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br>
              <a:rPr lang="fi-FI"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“Parantaa työnantajamielikuvaa.”</a:t>
            </a:r>
            <a:endParaRPr sz="1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90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0" name="Google Shape;1750;p293"/>
          <p:cNvSpPr txBox="1"/>
          <p:nvPr/>
        </p:nvSpPr>
        <p:spPr>
          <a:xfrm>
            <a:off x="6703467" y="1140167"/>
            <a:ext cx="5229600" cy="5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rPr>
              <a:t>Hyvä tavoite:</a:t>
            </a:r>
            <a:endParaRPr b="1" sz="2400">
              <a:solidFill>
                <a:srgbClr val="005E5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br>
              <a:rPr lang="fi-FI" sz="24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“Kasvattaa liidimäärää 50 kuukausittaiseen </a:t>
            </a:r>
            <a:b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liidiin seuraavan 6 kuukauden aikana.”</a:t>
            </a:r>
            <a:endParaRPr sz="16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“Saavuttaa 3 000 000 euron liikevaihto eli tehdä </a:t>
            </a:r>
            <a:b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10 uutta kauppaa seuraavan 12 kuukauden aikana.”</a:t>
            </a:r>
            <a:endParaRPr sz="16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“Kasvattaa blogin lukijamäärää 8 % lisäämällä julkaisu-</a:t>
            </a:r>
            <a:b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tahtia nykyisestä kahdesta artikkelista neljään per kuukausi.”</a:t>
            </a:r>
            <a:endParaRPr sz="16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“Saada vuoden päästä joka kuukausi </a:t>
            </a:r>
            <a:b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6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4 avointa työhakemusta.”</a:t>
            </a:r>
            <a:endParaRPr sz="16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29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Tavoitteet ja mittarit kampanjalle</a:t>
            </a:r>
            <a:endParaRPr/>
          </a:p>
        </p:txBody>
      </p:sp>
      <p:sp>
        <p:nvSpPr>
          <p:cNvPr id="1756" name="Google Shape;1756;p29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Kirjoita tähän kampanjan tavoitteet ja millä mittareilla niiden toteutumista mittaatte.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295"/>
          <p:cNvSpPr/>
          <p:nvPr/>
        </p:nvSpPr>
        <p:spPr>
          <a:xfrm>
            <a:off x="3499000" y="823467"/>
            <a:ext cx="5303700" cy="5303700"/>
          </a:xfrm>
          <a:prstGeom prst="ellipse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fi-FI" sz="1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 b="1" i="0" sz="12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2" name="Google Shape;1762;p295"/>
          <p:cNvSpPr/>
          <p:nvPr/>
        </p:nvSpPr>
        <p:spPr>
          <a:xfrm>
            <a:off x="5129000" y="1014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TAVOITTEET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MITTARIT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3" name="Google Shape;1763;p295"/>
          <p:cNvSpPr/>
          <p:nvPr/>
        </p:nvSpPr>
        <p:spPr>
          <a:xfrm>
            <a:off x="7455967" y="1463367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KOHDE-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RYHMÄ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9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Kohderyhmä? </a:t>
            </a:r>
            <a:r>
              <a:rPr lang="fi-FI" sz="1600"/>
              <a:t>Miten rajaamme kenelle kampanjaa näytetään? Teidän ICP? Teidän asiakasarkkityyppi?</a:t>
            </a:r>
            <a:endParaRPr sz="1600"/>
          </a:p>
        </p:txBody>
      </p:sp>
      <p:sp>
        <p:nvSpPr>
          <p:cNvPr id="1769" name="Google Shape;1769;p29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Tuo tähän ostajapersoonasta ydintietoja ja kirjaa kenelle kampanja kohdennetaan.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297"/>
          <p:cNvSpPr/>
          <p:nvPr/>
        </p:nvSpPr>
        <p:spPr>
          <a:xfrm>
            <a:off x="3499000" y="823467"/>
            <a:ext cx="5303700" cy="5303700"/>
          </a:xfrm>
          <a:prstGeom prst="ellipse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fi-FI" sz="1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 b="1" i="0" sz="12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5" name="Google Shape;1775;p297"/>
          <p:cNvSpPr/>
          <p:nvPr/>
        </p:nvSpPr>
        <p:spPr>
          <a:xfrm>
            <a:off x="5129000" y="1014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TAVOITTEET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MITTARIT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6" name="Google Shape;1776;p297"/>
          <p:cNvSpPr/>
          <p:nvPr/>
        </p:nvSpPr>
        <p:spPr>
          <a:xfrm>
            <a:off x="6868600" y="46280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KANAVAT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7" name="Google Shape;1777;p297"/>
          <p:cNvSpPr/>
          <p:nvPr/>
        </p:nvSpPr>
        <p:spPr>
          <a:xfrm>
            <a:off x="7455967" y="1463367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KOHDE-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RYHMÄ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29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b="1" lang="fi-FI" sz="4700">
                <a:solidFill>
                  <a:srgbClr val="FFFFFF"/>
                </a:solidFill>
              </a:rPr>
              <a:t>3.</a:t>
            </a:r>
            <a:endParaRPr b="1" sz="4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fi-FI" sz="3500">
                <a:solidFill>
                  <a:schemeClr val="lt1"/>
                </a:solidFill>
              </a:rPr>
              <a:t>Ymmärrä eri kanavien tarkoitus ja miten ne toimivat.</a:t>
            </a:r>
            <a:r>
              <a:rPr lang="fi-FI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fi-FI" sz="3500">
                <a:solidFill>
                  <a:srgbClr val="F7EA48"/>
                </a:solidFill>
              </a:rPr>
              <a:t>Missä kanavissa kohderyhmäsi edustajat ovat?</a:t>
            </a:r>
            <a:endParaRPr sz="3500">
              <a:solidFill>
                <a:srgbClr val="F7EA4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63"/>
          <p:cNvSpPr txBox="1"/>
          <p:nvPr/>
        </p:nvSpPr>
        <p:spPr>
          <a:xfrm>
            <a:off x="1372275" y="2242600"/>
            <a:ext cx="99879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AutoNum type="arabicPeriod"/>
            </a:pPr>
            <a:r>
              <a:rPr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Myyntitavoitteemme vuodelle 2022: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-"/>
            </a:pPr>
            <a:r>
              <a:rPr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Tavoitteet nykyisistä asiakkaista?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-"/>
            </a:pPr>
            <a:r>
              <a:rPr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Tavoitteet uusista asiakkaista?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AutoNum type="arabicPeriod"/>
            </a:pPr>
            <a:r>
              <a:rPr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Mistä kohderyhmistä kasvu tulee? (Määrittele myyntitavoitteet vielä kohderyhmäkohtaisesti.) 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AutoNum type="arabicPeriod"/>
            </a:pPr>
            <a:r>
              <a:rPr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Paljonko uusasiakashankinnan tärkeimmissä kasvun kohderyhmissä on yhteensä potentiaalisia asiakkaita eli prospekteja (lkm)?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AutoNum type="arabicPeriod"/>
            </a:pPr>
            <a:r>
              <a:rPr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Markkinoinnin tavoitteemme vuodelle 2022.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7" name="Google Shape;1427;p263"/>
          <p:cNvSpPr txBox="1"/>
          <p:nvPr/>
        </p:nvSpPr>
        <p:spPr>
          <a:xfrm>
            <a:off x="1427600" y="908125"/>
            <a:ext cx="91368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Ennakkotehtävä 1: </a:t>
            </a:r>
            <a:br>
              <a:rPr lang="fi-FI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fi-FI" sz="32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Tavoitetilanne.</a:t>
            </a:r>
            <a:endParaRPr sz="32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28" name="Google Shape;1428;p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29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 Kanavat </a:t>
            </a:r>
            <a:r>
              <a:rPr lang="fi-FI" sz="1600"/>
              <a:t>Missä kanavissa kampanjaa näytetään?</a:t>
            </a:r>
            <a:endParaRPr sz="1600"/>
          </a:p>
        </p:txBody>
      </p:sp>
      <p:sp>
        <p:nvSpPr>
          <p:cNvPr id="1788" name="Google Shape;1788;p29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Kirjaa tähän valitut kanavat. Muista, kirjata myös ne kanavat joille kampanjan viestit  johdattavat asiakkaan!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300"/>
          <p:cNvSpPr/>
          <p:nvPr/>
        </p:nvSpPr>
        <p:spPr>
          <a:xfrm>
            <a:off x="3499000" y="823467"/>
            <a:ext cx="5303700" cy="5303700"/>
          </a:xfrm>
          <a:prstGeom prst="ellipse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fi-FI" sz="1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 b="1" i="0" sz="12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4" name="Google Shape;1794;p300"/>
          <p:cNvSpPr/>
          <p:nvPr/>
        </p:nvSpPr>
        <p:spPr>
          <a:xfrm>
            <a:off x="5129000" y="1014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TAVOITTEET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MITTARIT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5" name="Google Shape;1795;p300"/>
          <p:cNvSpPr/>
          <p:nvPr/>
        </p:nvSpPr>
        <p:spPr>
          <a:xfrm>
            <a:off x="6868600" y="46280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KANAVAT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6" name="Google Shape;1796;p300"/>
          <p:cNvSpPr/>
          <p:nvPr/>
        </p:nvSpPr>
        <p:spPr>
          <a:xfrm>
            <a:off x="7455967" y="1463367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KOHDE-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RYHMÄ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7" name="Google Shape;1797;p300"/>
          <p:cNvSpPr/>
          <p:nvPr/>
        </p:nvSpPr>
        <p:spPr>
          <a:xfrm>
            <a:off x="3590333" y="46280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LUOVA SUUNNI-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TELMA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Google Shape;1802;p301"/>
          <p:cNvPicPr preferRelativeResize="0"/>
          <p:nvPr/>
        </p:nvPicPr>
        <p:blipFill rotWithShape="1">
          <a:blip r:embed="rId3">
            <a:alphaModFix/>
          </a:blip>
          <a:srcRect b="0" l="0" r="0" t="901"/>
          <a:stretch/>
        </p:blipFill>
        <p:spPr>
          <a:xfrm>
            <a:off x="6516400" y="460400"/>
            <a:ext cx="4757367" cy="6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3" name="Google Shape;1803;p301"/>
          <p:cNvSpPr txBox="1"/>
          <p:nvPr/>
        </p:nvSpPr>
        <p:spPr>
          <a:xfrm>
            <a:off x="709100" y="2107500"/>
            <a:ext cx="49062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Tämän päivän sisältötulvassa potentiaalisen asiakkaan huomio on entistä vaikeampaa saada. Laadukkaan kuvan lisäksi kuvatekstillä ja erityisesti ensimmäisillä lauseilla on suuri merkitys siinä, luetaanko teksti kokonaan. </a:t>
            </a:r>
            <a:b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Kuvatekstin rakenteeseen on useita erilaisia malleja, joista esimerkiksi </a:t>
            </a:r>
            <a:r>
              <a:rPr b="1"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AIDA</a:t>
            </a:r>
            <a: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on melko toimiva. AIDA tulee lyhenteistä </a:t>
            </a:r>
            <a:r>
              <a:rPr b="1"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Attention</a:t>
            </a:r>
            <a: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(huomio), </a:t>
            </a:r>
            <a:r>
              <a:rPr b="1"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Interest</a:t>
            </a:r>
            <a: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(kiinnostus), </a:t>
            </a:r>
            <a:r>
              <a:rPr b="1"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Desire</a:t>
            </a:r>
            <a: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(kokeilunhalu) ja </a:t>
            </a:r>
            <a:r>
              <a:rPr b="1"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Action</a:t>
            </a:r>
            <a:r>
              <a:rPr lang="fi-FI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(toiminta).</a:t>
            </a:r>
            <a:endParaRPr sz="19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4" name="Google Shape;1804;p301"/>
          <p:cNvSpPr/>
          <p:nvPr/>
        </p:nvSpPr>
        <p:spPr>
          <a:xfrm>
            <a:off x="10680927" y="154400"/>
            <a:ext cx="1029900" cy="30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fi-FI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ESIMERKKI</a:t>
            </a:r>
            <a:endParaRPr b="1" i="0" sz="1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05" name="Google Shape;1805;p301"/>
          <p:cNvSpPr/>
          <p:nvPr/>
        </p:nvSpPr>
        <p:spPr>
          <a:xfrm rot="-10794673">
            <a:off x="5979167" y="958280"/>
            <a:ext cx="580801" cy="22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301"/>
          <p:cNvSpPr txBox="1"/>
          <p:nvPr/>
        </p:nvSpPr>
        <p:spPr>
          <a:xfrm>
            <a:off x="5689167" y="655400"/>
            <a:ext cx="1160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latin typeface="Ubuntu"/>
                <a:ea typeface="Ubuntu"/>
                <a:cs typeface="Ubuntu"/>
                <a:sym typeface="Ubuntu"/>
              </a:rPr>
              <a:t>Attention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07" name="Google Shape;1807;p301"/>
          <p:cNvSpPr/>
          <p:nvPr/>
        </p:nvSpPr>
        <p:spPr>
          <a:xfrm rot="8878">
            <a:off x="10804150" y="944693"/>
            <a:ext cx="580802" cy="22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301"/>
          <p:cNvSpPr txBox="1"/>
          <p:nvPr/>
        </p:nvSpPr>
        <p:spPr>
          <a:xfrm>
            <a:off x="10929833" y="633067"/>
            <a:ext cx="1160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latin typeface="Ubuntu"/>
                <a:ea typeface="Ubuntu"/>
                <a:cs typeface="Ubuntu"/>
                <a:sym typeface="Ubuntu"/>
              </a:rPr>
              <a:t>Interest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09" name="Google Shape;1809;p301"/>
          <p:cNvSpPr/>
          <p:nvPr/>
        </p:nvSpPr>
        <p:spPr>
          <a:xfrm rot="8878">
            <a:off x="8842750" y="2097276"/>
            <a:ext cx="580802" cy="22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301"/>
          <p:cNvSpPr txBox="1"/>
          <p:nvPr/>
        </p:nvSpPr>
        <p:spPr>
          <a:xfrm>
            <a:off x="8967233" y="1793850"/>
            <a:ext cx="1160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latin typeface="Ubuntu"/>
                <a:ea typeface="Ubuntu"/>
                <a:cs typeface="Ubuntu"/>
                <a:sym typeface="Ubuntu"/>
              </a:rPr>
              <a:t>Action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11" name="Google Shape;1811;p301"/>
          <p:cNvSpPr/>
          <p:nvPr/>
        </p:nvSpPr>
        <p:spPr>
          <a:xfrm rot="-10791122">
            <a:off x="5979150" y="1509126"/>
            <a:ext cx="580802" cy="22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301"/>
          <p:cNvSpPr txBox="1"/>
          <p:nvPr/>
        </p:nvSpPr>
        <p:spPr>
          <a:xfrm>
            <a:off x="5632367" y="1231283"/>
            <a:ext cx="7200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latin typeface="Ubuntu"/>
                <a:ea typeface="Ubuntu"/>
                <a:cs typeface="Ubuntu"/>
                <a:sym typeface="Ubuntu"/>
              </a:rPr>
              <a:t>Desire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13" name="Google Shape;1813;p301"/>
          <p:cNvSpPr/>
          <p:nvPr/>
        </p:nvSpPr>
        <p:spPr>
          <a:xfrm rot="-10794673">
            <a:off x="5905167" y="6101547"/>
            <a:ext cx="580801" cy="22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301"/>
          <p:cNvSpPr txBox="1"/>
          <p:nvPr/>
        </p:nvSpPr>
        <p:spPr>
          <a:xfrm>
            <a:off x="5615167" y="5798667"/>
            <a:ext cx="1160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200">
                <a:latin typeface="Ubuntu"/>
                <a:ea typeface="Ubuntu"/>
                <a:cs typeface="Ubuntu"/>
                <a:sym typeface="Ubuntu"/>
              </a:rPr>
              <a:t>Attention</a:t>
            </a:r>
            <a:endParaRPr b="1" sz="1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15" name="Google Shape;1815;p301"/>
          <p:cNvSpPr txBox="1"/>
          <p:nvPr/>
        </p:nvSpPr>
        <p:spPr>
          <a:xfrm>
            <a:off x="660300" y="689200"/>
            <a:ext cx="4660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Koukuttavan kuvatekstin salaisuus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30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Luova osuus </a:t>
            </a:r>
            <a:r>
              <a:rPr lang="fi-FI" sz="1600"/>
              <a:t>Palaa viime kerralla tekemäänne ostopolkuun.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21" name="Google Shape;1821;p302"/>
          <p:cNvSpPr txBox="1"/>
          <p:nvPr>
            <p:ph idx="1" type="body"/>
          </p:nvPr>
        </p:nvSpPr>
        <p:spPr>
          <a:xfrm>
            <a:off x="415600" y="16382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Kirjaa tähän aiemmin tekemästänne ostopolusta millä sisällöillä lähdette kampanjoimaan? Tekstit? Videot? Kuvat?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303"/>
          <p:cNvSpPr/>
          <p:nvPr/>
        </p:nvSpPr>
        <p:spPr>
          <a:xfrm>
            <a:off x="3499000" y="823467"/>
            <a:ext cx="5303700" cy="5303700"/>
          </a:xfrm>
          <a:prstGeom prst="ellipse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fi-FI" sz="1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 b="1" i="0" sz="12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7" name="Google Shape;1827;p303"/>
          <p:cNvSpPr/>
          <p:nvPr/>
        </p:nvSpPr>
        <p:spPr>
          <a:xfrm>
            <a:off x="5129000" y="1014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TAVOITTEET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JA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MITTARIT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8" name="Google Shape;1828;p303"/>
          <p:cNvSpPr/>
          <p:nvPr/>
        </p:nvSpPr>
        <p:spPr>
          <a:xfrm>
            <a:off x="6868600" y="46280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KANAVAT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9" name="Google Shape;1829;p303"/>
          <p:cNvSpPr/>
          <p:nvPr/>
        </p:nvSpPr>
        <p:spPr>
          <a:xfrm>
            <a:off x="7455967" y="1463367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KOHDE-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RYHMÄ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0" name="Google Shape;1830;p303"/>
          <p:cNvSpPr/>
          <p:nvPr/>
        </p:nvSpPr>
        <p:spPr>
          <a:xfrm>
            <a:off x="3590333" y="4628033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LUOVA SUUNNI-</a:t>
            </a:r>
            <a:b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TELMA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1" name="Google Shape;1831;p303"/>
          <p:cNvSpPr/>
          <p:nvPr/>
        </p:nvSpPr>
        <p:spPr>
          <a:xfrm>
            <a:off x="2802033" y="1463367"/>
            <a:ext cx="1934100" cy="1934100"/>
          </a:xfrm>
          <a:prstGeom prst="ellipse">
            <a:avLst/>
          </a:prstGeom>
          <a:solidFill>
            <a:srgbClr val="005E5D"/>
          </a:solidFill>
          <a:ln cap="flat" cmpd="sng" w="38100">
            <a:solidFill>
              <a:srgbClr val="F7EA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i-FI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BUDJETTI</a:t>
            </a:r>
            <a:endParaRPr b="1" i="0" sz="13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304"/>
          <p:cNvSpPr txBox="1"/>
          <p:nvPr>
            <p:ph type="title"/>
          </p:nvPr>
        </p:nvSpPr>
        <p:spPr>
          <a:xfrm>
            <a:off x="415600" y="1637525"/>
            <a:ext cx="113607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fi-FI" sz="3500">
                <a:solidFill>
                  <a:schemeClr val="lt1"/>
                </a:solidFill>
              </a:rPr>
              <a:t>Ymmärrä mistä maksat.</a:t>
            </a:r>
            <a:br>
              <a:rPr lang="fi-FI" sz="3500">
                <a:solidFill>
                  <a:schemeClr val="lt1"/>
                </a:solidFill>
              </a:rPr>
            </a:br>
            <a:br>
              <a:rPr lang="fi-FI" sz="3500">
                <a:solidFill>
                  <a:schemeClr val="lt1"/>
                </a:solidFill>
              </a:rPr>
            </a:br>
            <a:r>
              <a:rPr lang="fi-FI" sz="3500">
                <a:solidFill>
                  <a:srgbClr val="F7EA48"/>
                </a:solidFill>
              </a:rPr>
              <a:t>Muista kampanjatavoitteesi.</a:t>
            </a:r>
            <a:br>
              <a:rPr lang="fi-FI" sz="3500">
                <a:solidFill>
                  <a:srgbClr val="F7EA48"/>
                </a:solidFill>
              </a:rPr>
            </a:br>
            <a:endParaRPr sz="3500">
              <a:solidFill>
                <a:srgbClr val="F7EA48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fi-FI" sz="3500">
                <a:solidFill>
                  <a:schemeClr val="lt1"/>
                </a:solidFill>
              </a:rPr>
              <a:t>Maksatko näyttökerroista vai klikkauksista?</a:t>
            </a:r>
            <a:endParaRPr sz="3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30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Budjetti </a:t>
            </a:r>
            <a:r>
              <a:rPr lang="fi-FI" sz="1600"/>
              <a:t>Paljonko meillä on käytössä rahaa kampanjaan? </a:t>
            </a:r>
            <a:br>
              <a:rPr lang="fi-FI" sz="1600"/>
            </a:br>
            <a:endParaRPr sz="1600"/>
          </a:p>
        </p:txBody>
      </p:sp>
      <p:sp>
        <p:nvSpPr>
          <p:cNvPr id="1842" name="Google Shape;1842;p305"/>
          <p:cNvSpPr txBox="1"/>
          <p:nvPr>
            <p:ph idx="1" type="body"/>
          </p:nvPr>
        </p:nvSpPr>
        <p:spPr>
          <a:xfrm>
            <a:off x="415600" y="16382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Kirjaa tähän paljonko käytämme rahaa, kuinka jaamme sen kanavien kesken. Entä säästämmekö ReMarketingiin osan budjetista? Paljonko kulutamme päivässä ja paljonko koko kampanjan aikana?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306"/>
          <p:cNvSpPr txBox="1"/>
          <p:nvPr/>
        </p:nvSpPr>
        <p:spPr>
          <a:xfrm>
            <a:off x="5015800" y="2571150"/>
            <a:ext cx="4963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48" name="Google Shape;1848;p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300" y="1887525"/>
            <a:ext cx="3030500" cy="30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9" name="Google Shape;1849;p306"/>
          <p:cNvSpPr txBox="1"/>
          <p:nvPr>
            <p:ph type="title"/>
          </p:nvPr>
        </p:nvSpPr>
        <p:spPr>
          <a:xfrm>
            <a:off x="5396550" y="228025"/>
            <a:ext cx="6080100" cy="5892300"/>
          </a:xfrm>
          <a:prstGeom prst="rect">
            <a:avLst/>
          </a:prstGeom>
          <a:noFill/>
        </p:spPr>
        <p:txBody>
          <a:bodyPr anchorCtr="0" anchor="ctr" bIns="30475" lIns="60975" spcFirstLastPara="1" rIns="60975" wrap="square" tIns="304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TULOSKORTIN RAKENTAMINEN</a:t>
            </a:r>
            <a:endParaRPr sz="6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307"/>
          <p:cNvSpPr txBox="1"/>
          <p:nvPr>
            <p:ph type="title"/>
          </p:nvPr>
        </p:nvSpPr>
        <p:spPr>
          <a:xfrm>
            <a:off x="2039133" y="155400"/>
            <a:ext cx="10013700" cy="763500"/>
          </a:xfrm>
          <a:prstGeom prst="rect">
            <a:avLst/>
          </a:prstGeom>
          <a:noFill/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800"/>
              <a:t>ROAP - </a:t>
            </a:r>
            <a:r>
              <a:rPr lang="fi-FI" sz="3800"/>
              <a:t>MITTARISTO</a:t>
            </a:r>
            <a:endParaRPr sz="3800"/>
          </a:p>
        </p:txBody>
      </p:sp>
      <p:graphicFrame>
        <p:nvGraphicFramePr>
          <p:cNvPr id="1855" name="Google Shape;1855;p307"/>
          <p:cNvGraphicFramePr/>
          <p:nvPr/>
        </p:nvGraphicFramePr>
        <p:xfrm>
          <a:off x="2068925" y="1116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2184275"/>
                <a:gridCol w="2270075"/>
                <a:gridCol w="2260525"/>
                <a:gridCol w="2298675"/>
              </a:tblGrid>
              <a:tr h="4914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05E5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OSA-ALUEEN LIIKETOIMINNALLINEN LOPPUTULOS</a:t>
                      </a:r>
                      <a:endParaRPr sz="1800">
                        <a:solidFill>
                          <a:srgbClr val="005E5D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9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 BRÄNDI</a:t>
                      </a:r>
                      <a:endParaRPr sz="1600">
                        <a:solidFill>
                          <a:srgbClr val="F7EA4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7EA4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 MYYNTI</a:t>
                      </a:r>
                      <a:endParaRPr sz="1600">
                        <a:solidFill>
                          <a:srgbClr val="F7EA4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3. ASIAKKUUS</a:t>
                      </a:r>
                      <a:endParaRPr sz="1600">
                        <a:solidFill>
                          <a:srgbClr val="F7EA4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4. TYÖNTEKIJÄT</a:t>
                      </a:r>
                      <a:endParaRPr sz="1600">
                        <a:solidFill>
                          <a:srgbClr val="F7EA4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</a:tr>
              <a:tr h="275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tunnettuus, näkyvyys, mielikuva, asiakaskokemus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1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2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3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505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7EA4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liidit, tapaamiset, tarjouspyynnöt, kaupat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1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2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3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asiakastyytyväisyys, sitoutuminen, suosittelu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tarjouspyynnöt, kaupat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1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2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3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työntekijäkokemus (sisäinen vs. ulkoinen mielikuva), sitoutuminen, suosittelu, hakemukset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1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2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3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Toimenpiteet</a:t>
                      </a:r>
                      <a:endParaRPr b="1"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Toimenpiteet</a:t>
                      </a:r>
                      <a:endParaRPr b="1"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Toimenpiteet</a:t>
                      </a:r>
                      <a:endParaRPr b="1"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Toimenpiteet</a:t>
                      </a:r>
                      <a:endParaRPr b="1"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86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PEOPLE &amp; RESOURCES: </a:t>
                      </a:r>
                      <a:endParaRPr sz="1800">
                        <a:solidFill>
                          <a:srgbClr val="F7EA4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Onko meillä tarpeeksi resursseja ja osaamista toteuttaa yllä olevat toimenpiteet?</a:t>
                      </a:r>
                      <a:endParaRPr sz="16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856" name="Google Shape;1856;p307"/>
          <p:cNvSpPr txBox="1"/>
          <p:nvPr/>
        </p:nvSpPr>
        <p:spPr>
          <a:xfrm>
            <a:off x="286659" y="1064750"/>
            <a:ext cx="1370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500"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lang="fi-FI" sz="1600">
                <a:latin typeface="Gill Sans"/>
                <a:ea typeface="Gill Sans"/>
                <a:cs typeface="Gill Sans"/>
                <a:sym typeface="Gill Sans"/>
              </a:rPr>
              <a:t>ESULTS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7" name="Google Shape;1857;p307"/>
          <p:cNvSpPr txBox="1"/>
          <p:nvPr/>
        </p:nvSpPr>
        <p:spPr>
          <a:xfrm>
            <a:off x="301185" y="2076713"/>
            <a:ext cx="1737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500">
                <a:latin typeface="Gill Sans"/>
                <a:ea typeface="Gill Sans"/>
                <a:cs typeface="Gill Sans"/>
                <a:sym typeface="Gill Sans"/>
              </a:rPr>
              <a:t>O</a:t>
            </a:r>
            <a:r>
              <a:rPr lang="fi-FI" sz="1600">
                <a:latin typeface="Gill Sans"/>
                <a:ea typeface="Gill Sans"/>
                <a:cs typeface="Gill Sans"/>
                <a:sym typeface="Gill Sans"/>
              </a:rPr>
              <a:t>BJECTIVES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8" name="Google Shape;1858;p307"/>
          <p:cNvSpPr txBox="1"/>
          <p:nvPr/>
        </p:nvSpPr>
        <p:spPr>
          <a:xfrm>
            <a:off x="333950" y="4937110"/>
            <a:ext cx="168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500"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lang="fi-FI" sz="1600">
                <a:latin typeface="Gill Sans"/>
                <a:ea typeface="Gill Sans"/>
                <a:cs typeface="Gill Sans"/>
                <a:sym typeface="Gill Sans"/>
              </a:rPr>
              <a:t>CTIVITIES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9" name="Google Shape;1859;p307"/>
          <p:cNvSpPr txBox="1"/>
          <p:nvPr/>
        </p:nvSpPr>
        <p:spPr>
          <a:xfrm>
            <a:off x="402164" y="5680548"/>
            <a:ext cx="1568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500"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fi-FI" sz="1600">
                <a:latin typeface="Gill Sans"/>
                <a:ea typeface="Gill Sans"/>
                <a:cs typeface="Gill Sans"/>
                <a:sym typeface="Gill Sans"/>
              </a:rPr>
              <a:t>EOPLE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" name="Google Shape;1864;p308"/>
          <p:cNvGraphicFramePr/>
          <p:nvPr/>
        </p:nvGraphicFramePr>
        <p:xfrm>
          <a:off x="2068925" y="1421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3325425"/>
                <a:gridCol w="3456025"/>
                <a:gridCol w="2322875"/>
              </a:tblGrid>
              <a:tr h="5181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OSA-ALUEEN LIIKETOIMINNALLINEN TAVOITE / LOPPUTULOS</a:t>
                      </a:r>
                      <a:endParaRPr sz="1800">
                        <a:solidFill>
                          <a:srgbClr val="F7EA4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</a:tr>
              <a:tr h="195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TAVOITTEET</a:t>
                      </a:r>
                      <a:endParaRPr sz="16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tunnettuus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näkyvyys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mielikuva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asiakaskokemus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505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1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2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3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Lähtötaso =&gt; Tavoitetaso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</a:t>
                      </a:r>
                      <a:r>
                        <a:rPr lang="fi-FI" sz="15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</a:t>
                      </a:r>
                      <a:r>
                        <a:rPr lang="fi-FI" sz="16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05E5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TOIMENPITEET</a:t>
                      </a:r>
                      <a:endParaRPr sz="1800">
                        <a:solidFill>
                          <a:srgbClr val="005E5D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9024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OSAAMINEN JA RESURSSIT</a:t>
                      </a:r>
                      <a:endParaRPr sz="1800">
                        <a:solidFill>
                          <a:srgbClr val="F7EA4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865" name="Google Shape;1865;p308"/>
          <p:cNvSpPr/>
          <p:nvPr/>
        </p:nvSpPr>
        <p:spPr>
          <a:xfrm rot="5400000">
            <a:off x="-938912" y="3542775"/>
            <a:ext cx="4564500" cy="134400"/>
          </a:xfrm>
          <a:prstGeom prst="homePlate">
            <a:avLst>
              <a:gd fmla="val 32090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08"/>
          <p:cNvSpPr/>
          <p:nvPr/>
        </p:nvSpPr>
        <p:spPr>
          <a:xfrm>
            <a:off x="870201" y="1529542"/>
            <a:ext cx="946500" cy="3711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RESULT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7" name="Google Shape;1867;p308"/>
          <p:cNvSpPr/>
          <p:nvPr/>
        </p:nvSpPr>
        <p:spPr>
          <a:xfrm>
            <a:off x="745385" y="2347744"/>
            <a:ext cx="1195800" cy="4488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OBJECTIVES</a:t>
            </a:r>
            <a:endParaRPr b="1"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8" name="Google Shape;1868;p308"/>
          <p:cNvSpPr/>
          <p:nvPr/>
        </p:nvSpPr>
        <p:spPr>
          <a:xfrm>
            <a:off x="779650" y="4052701"/>
            <a:ext cx="1127700" cy="5583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ACTIONS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9" name="Google Shape;1869;p308"/>
          <p:cNvSpPr/>
          <p:nvPr/>
        </p:nvSpPr>
        <p:spPr>
          <a:xfrm>
            <a:off x="657900" y="5130853"/>
            <a:ext cx="1287600" cy="448800"/>
          </a:xfrm>
          <a:prstGeom prst="homePlat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PEOPLE &amp; RESOURCES</a:t>
            </a:r>
            <a:r>
              <a:rPr b="1" lang="fi-FI" sz="1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0" name="Google Shape;1870;p308"/>
          <p:cNvSpPr txBox="1"/>
          <p:nvPr/>
        </p:nvSpPr>
        <p:spPr>
          <a:xfrm>
            <a:off x="2041279" y="569200"/>
            <a:ext cx="54795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rgbClr val="032E49"/>
                </a:solidFill>
                <a:latin typeface="Gill Sans"/>
                <a:ea typeface="Gill Sans"/>
                <a:cs typeface="Gill Sans"/>
                <a:sym typeface="Gill Sans"/>
              </a:rPr>
              <a:t>1. BRÄNDI </a:t>
            </a:r>
            <a:endParaRPr sz="3200">
              <a:solidFill>
                <a:srgbClr val="032E4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64"/>
          <p:cNvSpPr txBox="1"/>
          <p:nvPr/>
        </p:nvSpPr>
        <p:spPr>
          <a:xfrm>
            <a:off x="1397667" y="3080800"/>
            <a:ext cx="9136800" cy="2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Kirjatkaa nykytilanteenne </a:t>
            </a:r>
            <a:r>
              <a:rPr lang="fi-FI" sz="24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oheiseen työpohjaan</a:t>
            </a:r>
            <a:endParaRPr sz="24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Sen jälkeen kirjatkaa tavoitetilanne eri vaiheissa työpohjaan. Jos se on vaikeaa tässä vaiheessa - ei hätää - ensimmäisen valmennuspäivän jälkeen sen pitäisi onnistua!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4" name="Google Shape;1434;p264"/>
          <p:cNvSpPr txBox="1"/>
          <p:nvPr/>
        </p:nvSpPr>
        <p:spPr>
          <a:xfrm>
            <a:off x="0" y="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5" name="Google Shape;1435;p264"/>
          <p:cNvSpPr txBox="1"/>
          <p:nvPr/>
        </p:nvSpPr>
        <p:spPr>
          <a:xfrm>
            <a:off x="1427600" y="1670125"/>
            <a:ext cx="91368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Ennakkotehtävä 2: </a:t>
            </a:r>
            <a:br>
              <a:rPr lang="fi-FI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fi-FI" sz="32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Myyntiputkenne nykytilanne ja tavoitetilanne</a:t>
            </a:r>
            <a:endParaRPr sz="32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6" name="Google Shape;1436;p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5" name="Google Shape;1875;p309"/>
          <p:cNvGraphicFramePr/>
          <p:nvPr/>
        </p:nvGraphicFramePr>
        <p:xfrm>
          <a:off x="2068925" y="1421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3325425"/>
                <a:gridCol w="3456025"/>
                <a:gridCol w="2322875"/>
              </a:tblGrid>
              <a:tr h="5181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OSA-ALUEEN LIIKETOIMINNALLINEN TAVOITE / LOPPUTULOS</a:t>
                      </a:r>
                      <a:endParaRPr sz="1800">
                        <a:solidFill>
                          <a:srgbClr val="F7EA4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</a:tr>
              <a:tr h="195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TAVOITTEET</a:t>
                      </a:r>
                      <a:endParaRPr sz="16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liidit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tapaamiset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tarjouspyynnöt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kaupat</a:t>
                      </a:r>
                      <a:endParaRPr sz="16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505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1</a:t>
                      </a:r>
                      <a:endParaRPr sz="16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2</a:t>
                      </a:r>
                      <a:endParaRPr sz="16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3</a:t>
                      </a:r>
                      <a:endParaRPr sz="16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Lähtötaso =&gt; Tavoitetaso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b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05E5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TOIMENPITEET</a:t>
                      </a:r>
                      <a:endParaRPr sz="1800">
                        <a:solidFill>
                          <a:srgbClr val="005E5D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9024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OSAAMINEN JA RESURSSIT</a:t>
                      </a:r>
                      <a:endParaRPr sz="1800">
                        <a:solidFill>
                          <a:srgbClr val="F7EA4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876" name="Google Shape;1876;p309"/>
          <p:cNvSpPr txBox="1"/>
          <p:nvPr/>
        </p:nvSpPr>
        <p:spPr>
          <a:xfrm>
            <a:off x="2041279" y="569200"/>
            <a:ext cx="54795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rgbClr val="032E49"/>
                </a:solidFill>
                <a:latin typeface="Gill Sans"/>
                <a:ea typeface="Gill Sans"/>
                <a:cs typeface="Gill Sans"/>
                <a:sym typeface="Gill Sans"/>
              </a:rPr>
              <a:t>2. (</a:t>
            </a:r>
            <a:r>
              <a:rPr lang="fi-FI" sz="3200">
                <a:solidFill>
                  <a:srgbClr val="032E49"/>
                </a:solidFill>
                <a:latin typeface="Gill Sans"/>
                <a:ea typeface="Gill Sans"/>
                <a:cs typeface="Gill Sans"/>
                <a:sym typeface="Gill Sans"/>
              </a:rPr>
              <a:t>U</a:t>
            </a:r>
            <a:r>
              <a:rPr lang="fi-FI" sz="3200">
                <a:solidFill>
                  <a:srgbClr val="032E49"/>
                </a:solidFill>
                <a:latin typeface="Gill Sans"/>
                <a:ea typeface="Gill Sans"/>
                <a:cs typeface="Gill Sans"/>
                <a:sym typeface="Gill Sans"/>
              </a:rPr>
              <a:t>USASIAKAS)MYYNTI </a:t>
            </a:r>
            <a:endParaRPr sz="3200">
              <a:solidFill>
                <a:srgbClr val="032E4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32E4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7" name="Google Shape;1877;p309"/>
          <p:cNvSpPr/>
          <p:nvPr/>
        </p:nvSpPr>
        <p:spPr>
          <a:xfrm rot="5400000">
            <a:off x="-938912" y="3542775"/>
            <a:ext cx="4564500" cy="134400"/>
          </a:xfrm>
          <a:prstGeom prst="homePlate">
            <a:avLst>
              <a:gd fmla="val 32090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09"/>
          <p:cNvSpPr/>
          <p:nvPr/>
        </p:nvSpPr>
        <p:spPr>
          <a:xfrm>
            <a:off x="870201" y="1529542"/>
            <a:ext cx="946500" cy="3711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RESULT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9" name="Google Shape;1879;p309"/>
          <p:cNvSpPr/>
          <p:nvPr/>
        </p:nvSpPr>
        <p:spPr>
          <a:xfrm>
            <a:off x="745385" y="2347744"/>
            <a:ext cx="1195800" cy="4488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OBJECTIVES</a:t>
            </a:r>
            <a:endParaRPr b="1"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0" name="Google Shape;1880;p309"/>
          <p:cNvSpPr/>
          <p:nvPr/>
        </p:nvSpPr>
        <p:spPr>
          <a:xfrm>
            <a:off x="779650" y="4052701"/>
            <a:ext cx="1127700" cy="5583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ACTIONS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1" name="Google Shape;1881;p309"/>
          <p:cNvSpPr/>
          <p:nvPr/>
        </p:nvSpPr>
        <p:spPr>
          <a:xfrm>
            <a:off x="657900" y="5130853"/>
            <a:ext cx="1287600" cy="448800"/>
          </a:xfrm>
          <a:prstGeom prst="homePlat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PEOPLE &amp; RESOURCES</a:t>
            </a:r>
            <a:r>
              <a:rPr b="1" lang="fi-FI" sz="1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6" name="Google Shape;1886;p310"/>
          <p:cNvGraphicFramePr/>
          <p:nvPr/>
        </p:nvGraphicFramePr>
        <p:xfrm>
          <a:off x="2068925" y="1421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3325425"/>
                <a:gridCol w="3456025"/>
                <a:gridCol w="2322875"/>
              </a:tblGrid>
              <a:tr h="5181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OSA-ALUEEN LIIKETOIMINNALLINEN TAVOITE / LOPPUTULOS</a:t>
                      </a:r>
                      <a:endParaRPr sz="1800">
                        <a:solidFill>
                          <a:srgbClr val="F7EA4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</a:tr>
              <a:tr h="195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TAVOITTEET</a:t>
                      </a:r>
                      <a:endParaRPr sz="16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asiakastyytyväisyys 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sitoutuminen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suosittelu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tarjouspyynnöt, kaupat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505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1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2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3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Lähtötaso =&gt; Tavoitetaso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b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05E5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TOIMENPITEET</a:t>
                      </a:r>
                      <a:endParaRPr sz="1800">
                        <a:solidFill>
                          <a:srgbClr val="005E5D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9024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OSAAMINEN JA RESURSSIT</a:t>
                      </a:r>
                      <a:endParaRPr sz="1800">
                        <a:solidFill>
                          <a:srgbClr val="F7EA4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887" name="Google Shape;1887;p310"/>
          <p:cNvSpPr/>
          <p:nvPr/>
        </p:nvSpPr>
        <p:spPr>
          <a:xfrm rot="5400000">
            <a:off x="-938912" y="3542775"/>
            <a:ext cx="4564500" cy="134400"/>
          </a:xfrm>
          <a:prstGeom prst="homePlate">
            <a:avLst>
              <a:gd fmla="val 32090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310"/>
          <p:cNvSpPr/>
          <p:nvPr/>
        </p:nvSpPr>
        <p:spPr>
          <a:xfrm>
            <a:off x="870201" y="1453342"/>
            <a:ext cx="946500" cy="3711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RESULT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9" name="Google Shape;1889;p310"/>
          <p:cNvSpPr/>
          <p:nvPr/>
        </p:nvSpPr>
        <p:spPr>
          <a:xfrm>
            <a:off x="745385" y="2271544"/>
            <a:ext cx="1195800" cy="4488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OBJECTIVES</a:t>
            </a:r>
            <a:endParaRPr b="1"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0" name="Google Shape;1890;p310"/>
          <p:cNvSpPr/>
          <p:nvPr/>
        </p:nvSpPr>
        <p:spPr>
          <a:xfrm>
            <a:off x="779644" y="3976503"/>
            <a:ext cx="1127700" cy="8340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ACTIONS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1" name="Google Shape;1891;p310"/>
          <p:cNvSpPr/>
          <p:nvPr/>
        </p:nvSpPr>
        <p:spPr>
          <a:xfrm>
            <a:off x="657900" y="5054661"/>
            <a:ext cx="1287600" cy="628500"/>
          </a:xfrm>
          <a:prstGeom prst="homePlat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PEOPLE &amp; RESOURCES</a:t>
            </a:r>
            <a:r>
              <a:rPr b="1" lang="fi-FI" sz="1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2" name="Google Shape;1892;p310"/>
          <p:cNvSpPr txBox="1"/>
          <p:nvPr/>
        </p:nvSpPr>
        <p:spPr>
          <a:xfrm>
            <a:off x="2041279" y="569200"/>
            <a:ext cx="54795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rgbClr val="032E49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fi-FI" sz="3200">
                <a:solidFill>
                  <a:srgbClr val="032E49"/>
                </a:solidFill>
                <a:latin typeface="Gill Sans"/>
                <a:ea typeface="Gill Sans"/>
                <a:cs typeface="Gill Sans"/>
                <a:sym typeface="Gill Sans"/>
              </a:rPr>
              <a:t>. ASIAKKUUS</a:t>
            </a:r>
            <a:endParaRPr sz="3200">
              <a:solidFill>
                <a:srgbClr val="032E4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32E4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3" name="Google Shape;1893;p310"/>
          <p:cNvSpPr/>
          <p:nvPr/>
        </p:nvSpPr>
        <p:spPr>
          <a:xfrm rot="5400000">
            <a:off x="-938912" y="3542775"/>
            <a:ext cx="4564500" cy="134400"/>
          </a:xfrm>
          <a:prstGeom prst="homePlate">
            <a:avLst>
              <a:gd fmla="val 32090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310"/>
          <p:cNvSpPr/>
          <p:nvPr/>
        </p:nvSpPr>
        <p:spPr>
          <a:xfrm>
            <a:off x="870201" y="1529542"/>
            <a:ext cx="946500" cy="3711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RESULT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5" name="Google Shape;1895;p310"/>
          <p:cNvSpPr/>
          <p:nvPr/>
        </p:nvSpPr>
        <p:spPr>
          <a:xfrm>
            <a:off x="745385" y="2347744"/>
            <a:ext cx="1195800" cy="4488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OBJECTIVES</a:t>
            </a:r>
            <a:endParaRPr b="1"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6" name="Google Shape;1896;p310"/>
          <p:cNvSpPr/>
          <p:nvPr/>
        </p:nvSpPr>
        <p:spPr>
          <a:xfrm>
            <a:off x="779650" y="4052701"/>
            <a:ext cx="1127700" cy="5583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ACTIONS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7" name="Google Shape;1897;p310"/>
          <p:cNvSpPr/>
          <p:nvPr/>
        </p:nvSpPr>
        <p:spPr>
          <a:xfrm>
            <a:off x="657900" y="5130853"/>
            <a:ext cx="1287600" cy="448800"/>
          </a:xfrm>
          <a:prstGeom prst="homePlat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PEOPLE &amp; RESOURCES</a:t>
            </a:r>
            <a:r>
              <a:rPr b="1" lang="fi-FI" sz="1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2" name="Google Shape;1902;p311"/>
          <p:cNvGraphicFramePr/>
          <p:nvPr/>
        </p:nvGraphicFramePr>
        <p:xfrm>
          <a:off x="2068925" y="1421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3325425"/>
                <a:gridCol w="3456025"/>
                <a:gridCol w="2322875"/>
              </a:tblGrid>
              <a:tr h="5181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OSA-ALUEEN </a:t>
                      </a: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LIIKETOIMINNALLINEN TAVOITE / LOPPUTULOS</a:t>
                      </a:r>
                      <a:endParaRPr sz="1800">
                        <a:solidFill>
                          <a:srgbClr val="F7EA4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</a:tr>
              <a:tr h="195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TAVOITTEET</a:t>
                      </a:r>
                      <a:endParaRPr sz="16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työntekijäkokemus (sisäinen brändimielikuva)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sitoutuminen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suosittelu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uudet työntekijät</a:t>
                      </a:r>
                      <a:endParaRPr sz="17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505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1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2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fi-FI" sz="1500">
                          <a:solidFill>
                            <a:srgbClr val="05050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Mittari 3</a:t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5050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Lähtötaso =&gt; Tavoitetaso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X% =&gt; Y%, kk/vuosi</a:t>
                      </a:r>
                      <a:br>
                        <a:rPr lang="fi-FI" sz="15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endParaRPr sz="15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005E5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TOIMENPITEET</a:t>
                      </a:r>
                      <a:endParaRPr sz="1800">
                        <a:solidFill>
                          <a:srgbClr val="005E5D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9024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>
                          <a:solidFill>
                            <a:srgbClr val="F7EA4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OSAAMINEN JA RESURSSIT</a:t>
                      </a:r>
                      <a:endParaRPr sz="1800">
                        <a:solidFill>
                          <a:srgbClr val="F7EA4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903" name="Google Shape;1903;p311"/>
          <p:cNvSpPr/>
          <p:nvPr/>
        </p:nvSpPr>
        <p:spPr>
          <a:xfrm rot="5400000">
            <a:off x="-938912" y="3542775"/>
            <a:ext cx="4564500" cy="134400"/>
          </a:xfrm>
          <a:prstGeom prst="homePlate">
            <a:avLst>
              <a:gd fmla="val 32090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311"/>
          <p:cNvSpPr/>
          <p:nvPr/>
        </p:nvSpPr>
        <p:spPr>
          <a:xfrm>
            <a:off x="870201" y="1453342"/>
            <a:ext cx="946500" cy="3711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RESULT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5" name="Google Shape;1905;p311"/>
          <p:cNvSpPr/>
          <p:nvPr/>
        </p:nvSpPr>
        <p:spPr>
          <a:xfrm>
            <a:off x="745385" y="2271544"/>
            <a:ext cx="1195800" cy="4488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OBJECTIVES</a:t>
            </a:r>
            <a:endParaRPr b="1"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6" name="Google Shape;1906;p311"/>
          <p:cNvSpPr/>
          <p:nvPr/>
        </p:nvSpPr>
        <p:spPr>
          <a:xfrm>
            <a:off x="779644" y="3976503"/>
            <a:ext cx="1127700" cy="8340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ACTIONS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7" name="Google Shape;1907;p311"/>
          <p:cNvSpPr/>
          <p:nvPr/>
        </p:nvSpPr>
        <p:spPr>
          <a:xfrm>
            <a:off x="657900" y="5054661"/>
            <a:ext cx="1287600" cy="628500"/>
          </a:xfrm>
          <a:prstGeom prst="homePlat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PEOPLE &amp; RESOURCES</a:t>
            </a:r>
            <a:r>
              <a:rPr b="1" lang="fi-FI" sz="1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8" name="Google Shape;1908;p311"/>
          <p:cNvSpPr txBox="1"/>
          <p:nvPr/>
        </p:nvSpPr>
        <p:spPr>
          <a:xfrm>
            <a:off x="2041279" y="569200"/>
            <a:ext cx="54795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rgbClr val="032E49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r>
              <a:rPr lang="fi-FI" sz="3200">
                <a:solidFill>
                  <a:srgbClr val="032E49"/>
                </a:solidFill>
                <a:latin typeface="Gill Sans"/>
                <a:ea typeface="Gill Sans"/>
                <a:cs typeface="Gill Sans"/>
                <a:sym typeface="Gill Sans"/>
              </a:rPr>
              <a:t>. TYÖNTEKIJÄT</a:t>
            </a:r>
            <a:endParaRPr sz="3200">
              <a:solidFill>
                <a:srgbClr val="032E4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32E4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9" name="Google Shape;1909;p311"/>
          <p:cNvSpPr/>
          <p:nvPr/>
        </p:nvSpPr>
        <p:spPr>
          <a:xfrm rot="5400000">
            <a:off x="-938912" y="3542775"/>
            <a:ext cx="4564500" cy="134400"/>
          </a:xfrm>
          <a:prstGeom prst="homePlate">
            <a:avLst>
              <a:gd fmla="val 32090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311"/>
          <p:cNvSpPr/>
          <p:nvPr/>
        </p:nvSpPr>
        <p:spPr>
          <a:xfrm>
            <a:off x="870201" y="1529542"/>
            <a:ext cx="946500" cy="3711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RESULT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1" name="Google Shape;1911;p311"/>
          <p:cNvSpPr/>
          <p:nvPr/>
        </p:nvSpPr>
        <p:spPr>
          <a:xfrm>
            <a:off x="745385" y="2347744"/>
            <a:ext cx="1195800" cy="4488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OBJECTIVES</a:t>
            </a:r>
            <a:endParaRPr b="1"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2" name="Google Shape;1912;p311"/>
          <p:cNvSpPr/>
          <p:nvPr/>
        </p:nvSpPr>
        <p:spPr>
          <a:xfrm>
            <a:off x="779650" y="4052701"/>
            <a:ext cx="1127700" cy="558300"/>
          </a:xfrm>
          <a:prstGeom prst="homePlate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ACTIONS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3" name="Google Shape;1913;p311"/>
          <p:cNvSpPr/>
          <p:nvPr/>
        </p:nvSpPr>
        <p:spPr>
          <a:xfrm>
            <a:off x="657900" y="5130853"/>
            <a:ext cx="1287600" cy="448800"/>
          </a:xfrm>
          <a:prstGeom prst="homePlat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100">
                <a:latin typeface="Gill Sans"/>
                <a:ea typeface="Gill Sans"/>
                <a:cs typeface="Gill Sans"/>
                <a:sym typeface="Gill Sans"/>
              </a:rPr>
              <a:t>PEOPLE &amp; RESOURCES</a:t>
            </a:r>
            <a:r>
              <a:rPr b="1" lang="fi-FI" sz="1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12"/>
          <p:cNvPicPr preferRelativeResize="0"/>
          <p:nvPr/>
        </p:nvPicPr>
        <p:blipFill rotWithShape="1">
          <a:blip r:embed="rId3">
            <a:alphaModFix/>
          </a:blip>
          <a:srcRect b="10521" l="0" r="0" t="51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9" name="Google Shape;1919;p312"/>
          <p:cNvSpPr txBox="1"/>
          <p:nvPr>
            <p:ph idx="4294967295" type="title"/>
          </p:nvPr>
        </p:nvSpPr>
        <p:spPr>
          <a:xfrm>
            <a:off x="1093825" y="1574575"/>
            <a:ext cx="7383000" cy="2815500"/>
          </a:xfrm>
          <a:prstGeom prst="rect">
            <a:avLst/>
          </a:prstGeom>
          <a:noFill/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fi-FI" sz="4400">
                <a:highlight>
                  <a:srgbClr val="F7EA48"/>
                </a:highlight>
              </a:rPr>
              <a:t>Ryhmäkeskustelu</a:t>
            </a:r>
            <a:endParaRPr sz="4400">
              <a:highlight>
                <a:srgbClr val="F7EA4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i-FI" sz="3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3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Rakentakaa oman yrityksenne </a:t>
            </a:r>
            <a:endParaRPr sz="3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5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tuloskortti!</a:t>
            </a:r>
            <a:endParaRPr sz="4400">
              <a:highlight>
                <a:srgbClr val="F7EA48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br>
              <a:rPr b="1" lang="fi-FI" sz="4700">
                <a:solidFill>
                  <a:schemeClr val="lt1"/>
                </a:solidFill>
              </a:rPr>
            </a:br>
            <a:endParaRPr sz="5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i-FI" sz="2400">
                <a:solidFill>
                  <a:schemeClr val="lt1"/>
                </a:solidFill>
              </a:rPr>
              <a:t> </a:t>
            </a:r>
            <a:endParaRPr b="1"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313"/>
          <p:cNvSpPr txBox="1"/>
          <p:nvPr/>
        </p:nvSpPr>
        <p:spPr>
          <a:xfrm>
            <a:off x="1852700" y="2617800"/>
            <a:ext cx="97974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4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JÄRJESTELMÄN VAATIVUUSMÄÄRITTELY </a:t>
            </a:r>
            <a:endParaRPr sz="4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14"/>
          <p:cNvSpPr txBox="1"/>
          <p:nvPr/>
        </p:nvSpPr>
        <p:spPr>
          <a:xfrm>
            <a:off x="1397675" y="1404400"/>
            <a:ext cx="9484800" cy="4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2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Tehtävä 1. </a:t>
            </a:r>
            <a:br>
              <a:rPr lang="fi-FI" sz="32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fi-FI" sz="32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Tehkää MyMa-järjestelmänne vaatimusmäärittely</a:t>
            </a:r>
            <a:endParaRPr sz="32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Mitä haluatte seurata ja/tai mitata?</a:t>
            </a:r>
            <a:endParaRPr sz="2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Mitä tarpeita on myynnillä, mitä markkinoinnilla,</a:t>
            </a:r>
            <a:endParaRPr sz="2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mitä johdolla, entä muilla?</a:t>
            </a:r>
            <a:endParaRPr sz="2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30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3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Kontaktitietojen vaatimukset:</a:t>
            </a:r>
            <a:endParaRPr sz="23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3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Myynnin vaatimukset:</a:t>
            </a:r>
            <a:endParaRPr sz="23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3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Markkinoinnin vaatimukset:</a:t>
            </a:r>
            <a:endParaRPr sz="23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3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Muut vaatimukset:</a:t>
            </a:r>
            <a:endParaRPr sz="21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30" name="Google Shape;1930;p314"/>
          <p:cNvPicPr preferRelativeResize="0"/>
          <p:nvPr/>
        </p:nvPicPr>
        <p:blipFill rotWithShape="1">
          <a:blip r:embed="rId3">
            <a:alphaModFix/>
          </a:blip>
          <a:srcRect b="0" l="64547" r="-583" t="0"/>
          <a:stretch/>
        </p:blipFill>
        <p:spPr>
          <a:xfrm>
            <a:off x="7954475" y="2376600"/>
            <a:ext cx="3969101" cy="47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315"/>
          <p:cNvSpPr txBox="1"/>
          <p:nvPr>
            <p:ph type="title"/>
          </p:nvPr>
        </p:nvSpPr>
        <p:spPr>
          <a:xfrm>
            <a:off x="8080333" y="1338017"/>
            <a:ext cx="3744000" cy="100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/>
              <a:t>Markkinoinnin vaatimukset</a:t>
            </a:r>
            <a:endParaRPr sz="2600"/>
          </a:p>
        </p:txBody>
      </p:sp>
      <p:sp>
        <p:nvSpPr>
          <p:cNvPr id="1936" name="Google Shape;1936;p315"/>
          <p:cNvSpPr txBox="1"/>
          <p:nvPr>
            <p:ph idx="1" type="body"/>
          </p:nvPr>
        </p:nvSpPr>
        <p:spPr>
          <a:xfrm>
            <a:off x="8080330" y="2450022"/>
            <a:ext cx="3744000" cy="27129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dk1"/>
                </a:solidFill>
              </a:rPr>
              <a:t>Mitä raportteja markkinointi tarvitsee?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dk1"/>
                </a:solidFill>
              </a:rPr>
              <a:t>Millaisia toiminnallisuuksia tarvitsemme?</a:t>
            </a:r>
            <a:br>
              <a:rPr lang="fi-FI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arenR"/>
            </a:pPr>
            <a:r>
              <a:rPr lang="fi-FI">
                <a:solidFill>
                  <a:schemeClr val="dk1"/>
                </a:solidFill>
              </a:rPr>
              <a:t>xx</a:t>
            </a:r>
            <a:endParaRPr>
              <a:solidFill>
                <a:schemeClr val="dk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arenR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t/>
            </a:r>
            <a:endParaRPr/>
          </a:p>
        </p:txBody>
      </p:sp>
      <p:sp>
        <p:nvSpPr>
          <p:cNvPr id="1937" name="Google Shape;1937;p315"/>
          <p:cNvSpPr txBox="1"/>
          <p:nvPr>
            <p:ph type="title"/>
          </p:nvPr>
        </p:nvSpPr>
        <p:spPr>
          <a:xfrm>
            <a:off x="4224000" y="1350617"/>
            <a:ext cx="3744000" cy="100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/>
              <a:t>Myynnin vaatimukset:</a:t>
            </a:r>
            <a:endParaRPr sz="2600"/>
          </a:p>
        </p:txBody>
      </p:sp>
      <p:sp>
        <p:nvSpPr>
          <p:cNvPr id="1938" name="Google Shape;1938;p315"/>
          <p:cNvSpPr txBox="1"/>
          <p:nvPr>
            <p:ph idx="1" type="body"/>
          </p:nvPr>
        </p:nvSpPr>
        <p:spPr>
          <a:xfrm>
            <a:off x="4224003" y="2458086"/>
            <a:ext cx="3744000" cy="27129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dk1"/>
                </a:solidFill>
              </a:rPr>
              <a:t>Mitä raportteja myyjä ja myyntitiimi tarvitsevat?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dk1"/>
                </a:solidFill>
              </a:rPr>
              <a:t>Millaisia toiminnallisuuksia tarvitsemme?</a:t>
            </a:r>
            <a:br>
              <a:rPr lang="fi-FI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arenR"/>
            </a:pPr>
            <a:r>
              <a:rPr lang="fi-FI">
                <a:solidFill>
                  <a:schemeClr val="dk1"/>
                </a:solidFill>
              </a:rPr>
              <a:t>xx</a:t>
            </a:r>
            <a:endParaRPr>
              <a:solidFill>
                <a:schemeClr val="dk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arenR"/>
            </a:pPr>
            <a:r>
              <a:rPr lang="fi-FI">
                <a:solidFill>
                  <a:schemeClr val="dk1"/>
                </a:solidFill>
              </a:rPr>
              <a:t>xx</a:t>
            </a:r>
            <a:endParaRPr>
              <a:solidFill>
                <a:schemeClr val="dk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arenR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t/>
            </a:r>
            <a:endParaRPr/>
          </a:p>
        </p:txBody>
      </p:sp>
      <p:sp>
        <p:nvSpPr>
          <p:cNvPr id="1939" name="Google Shape;1939;p315"/>
          <p:cNvSpPr txBox="1"/>
          <p:nvPr>
            <p:ph type="title"/>
          </p:nvPr>
        </p:nvSpPr>
        <p:spPr>
          <a:xfrm>
            <a:off x="367667" y="1350617"/>
            <a:ext cx="3744000" cy="100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/>
              <a:t>Kontaktitietojen vaatimukset:</a:t>
            </a:r>
            <a:endParaRPr sz="2600"/>
          </a:p>
        </p:txBody>
      </p:sp>
      <p:sp>
        <p:nvSpPr>
          <p:cNvPr id="1940" name="Google Shape;1940;p315"/>
          <p:cNvSpPr txBox="1"/>
          <p:nvPr>
            <p:ph idx="1" type="body"/>
          </p:nvPr>
        </p:nvSpPr>
        <p:spPr>
          <a:xfrm>
            <a:off x="367675" y="2458086"/>
            <a:ext cx="3744000" cy="27129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Mitä raportointia / tietoa haluamme ulos kontakteista?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Mitä tietoa se vaatii yksittäiseltä kontaktilta järjestelmässä?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fi-FI"/>
              <a:t>xx</a:t>
            </a:r>
            <a:endParaRPr/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fi-FI"/>
              <a:t>xx</a:t>
            </a:r>
            <a:endParaRPr/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fi-FI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315"/>
          <p:cNvSpPr txBox="1"/>
          <p:nvPr/>
        </p:nvSpPr>
        <p:spPr>
          <a:xfrm>
            <a:off x="304800" y="609600"/>
            <a:ext cx="990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>
                <a:solidFill>
                  <a:srgbClr val="007575"/>
                </a:solidFill>
                <a:latin typeface="Gill Sans"/>
                <a:ea typeface="Gill Sans"/>
                <a:cs typeface="Gill Sans"/>
                <a:sym typeface="Gill Sans"/>
              </a:rPr>
              <a:t>Mitä tietoa meidän pitää saada seuraavien otsikoiden alta?</a:t>
            </a:r>
            <a:endParaRPr sz="1000">
              <a:solidFill>
                <a:srgbClr val="00757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2" name="Google Shape;1942;p315"/>
          <p:cNvSpPr txBox="1"/>
          <p:nvPr>
            <p:ph idx="1" type="body"/>
          </p:nvPr>
        </p:nvSpPr>
        <p:spPr>
          <a:xfrm>
            <a:off x="367650" y="5270725"/>
            <a:ext cx="11456700" cy="11586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>
                <a:latin typeface="Gill Sans"/>
                <a:ea typeface="Gill Sans"/>
                <a:cs typeface="Gill Sans"/>
                <a:sym typeface="Gill Sans"/>
              </a:rPr>
              <a:t>Muut vaatimukset: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fi-FI"/>
              <a:t>xx</a:t>
            </a:r>
            <a:endParaRPr/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fi-FI"/>
              <a:t> </a:t>
            </a:r>
            <a:endParaRPr/>
          </a:p>
          <a:p>
            <a:pPr indent="-254000" lvl="0" marL="3048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316"/>
          <p:cNvSpPr txBox="1"/>
          <p:nvPr>
            <p:ph type="title"/>
          </p:nvPr>
        </p:nvSpPr>
        <p:spPr>
          <a:xfrm>
            <a:off x="8080333" y="1338017"/>
            <a:ext cx="3744000" cy="100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/>
              <a:t>Markkinoinnin vaatimukset</a:t>
            </a:r>
            <a:endParaRPr sz="2600"/>
          </a:p>
        </p:txBody>
      </p:sp>
      <p:sp>
        <p:nvSpPr>
          <p:cNvPr id="1948" name="Google Shape;1948;p316"/>
          <p:cNvSpPr txBox="1"/>
          <p:nvPr>
            <p:ph idx="1" type="body"/>
          </p:nvPr>
        </p:nvSpPr>
        <p:spPr>
          <a:xfrm>
            <a:off x="8080327" y="2450025"/>
            <a:ext cx="3744000" cy="28101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Sähköpostipohjien luonti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Sähköpostien lähetys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Sähköpostilistojen luonti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Sähköpostiviestien segmentointi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Sähköpostiviestiketjujen automatisointi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SMS viestit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Konversion jälkeinen automaatioviestintä</a:t>
            </a:r>
            <a:endParaRPr sz="1400">
              <a:solidFill>
                <a:srgbClr val="666666"/>
              </a:solidFill>
            </a:endParaRPr>
          </a:p>
        </p:txBody>
      </p:sp>
      <p:sp>
        <p:nvSpPr>
          <p:cNvPr id="1949" name="Google Shape;1949;p316"/>
          <p:cNvSpPr txBox="1"/>
          <p:nvPr>
            <p:ph type="title"/>
          </p:nvPr>
        </p:nvSpPr>
        <p:spPr>
          <a:xfrm>
            <a:off x="4224000" y="1350617"/>
            <a:ext cx="3744000" cy="100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/>
              <a:t>Myynnin vaatimukset:</a:t>
            </a:r>
            <a:endParaRPr sz="2600"/>
          </a:p>
        </p:txBody>
      </p:sp>
      <p:sp>
        <p:nvSpPr>
          <p:cNvPr id="1950" name="Google Shape;1950;p316"/>
          <p:cNvSpPr txBox="1"/>
          <p:nvPr>
            <p:ph idx="1" type="body"/>
          </p:nvPr>
        </p:nvSpPr>
        <p:spPr>
          <a:xfrm>
            <a:off x="4224001" y="2458377"/>
            <a:ext cx="3744000" cy="28101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Myyntiputket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Myyntiputken eri vaiheisiin trigger automaatioviesteille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Muistutusviestit myynnille aikataulupohjaisesti (inactive contact)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Automaatioviestiputket uusille partnereille (kun aloittaa)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Prospektointi ja ABM-ajattelu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51" name="Google Shape;1951;p316"/>
          <p:cNvSpPr txBox="1"/>
          <p:nvPr>
            <p:ph type="title"/>
          </p:nvPr>
        </p:nvSpPr>
        <p:spPr>
          <a:xfrm>
            <a:off x="367667" y="1350617"/>
            <a:ext cx="3744000" cy="10077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00"/>
              <a:t>Kontaktitietojen vaatimukset:</a:t>
            </a:r>
            <a:endParaRPr sz="2600"/>
          </a:p>
        </p:txBody>
      </p:sp>
      <p:sp>
        <p:nvSpPr>
          <p:cNvPr id="1952" name="Google Shape;1952;p316"/>
          <p:cNvSpPr txBox="1"/>
          <p:nvPr>
            <p:ph idx="1" type="body"/>
          </p:nvPr>
        </p:nvSpPr>
        <p:spPr>
          <a:xfrm>
            <a:off x="367675" y="2458377"/>
            <a:ext cx="3744000" cy="28101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fi-FI" sz="1400">
                <a:solidFill>
                  <a:schemeClr val="dk1"/>
                </a:solidFill>
              </a:rPr>
              <a:t>Yhteystiedot</a:t>
            </a:r>
            <a:endParaRPr b="1"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-FI" sz="1400">
                <a:solidFill>
                  <a:schemeClr val="dk1"/>
                </a:solidFill>
              </a:rPr>
              <a:t>Sähköposti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-FI" sz="1400">
                <a:solidFill>
                  <a:schemeClr val="dk1"/>
                </a:solidFill>
              </a:rPr>
              <a:t>Puhelinnumero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-FI" sz="1400">
                <a:solidFill>
                  <a:schemeClr val="dk1"/>
                </a:solidFill>
              </a:rPr>
              <a:t>Osoitetieto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fi-FI" sz="1400">
                <a:solidFill>
                  <a:schemeClr val="dk1"/>
                </a:solidFill>
              </a:rPr>
              <a:t>Ostotiedot</a:t>
            </a:r>
            <a:endParaRPr b="1"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-FI" sz="1400">
                <a:solidFill>
                  <a:schemeClr val="dk1"/>
                </a:solidFill>
              </a:rPr>
              <a:t>Milloin tilannut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-FI" sz="1400">
                <a:solidFill>
                  <a:schemeClr val="dk1"/>
                </a:solidFill>
              </a:rPr>
              <a:t>Mitä tilannut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fi-FI" sz="1400">
                <a:solidFill>
                  <a:schemeClr val="dk1"/>
                </a:solidFill>
              </a:rPr>
              <a:t>Asiakkuus</a:t>
            </a:r>
            <a:endParaRPr b="1"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-FI" sz="1400">
                <a:solidFill>
                  <a:schemeClr val="dk1"/>
                </a:solidFill>
              </a:rPr>
              <a:t>Kerta-asiakas / projektiasiakas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-FI" sz="1400">
                <a:solidFill>
                  <a:schemeClr val="dk1"/>
                </a:solidFill>
              </a:rPr>
              <a:t>Kuukausiasiakas / jatkuva asiakkuus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953" name="Google Shape;1953;p316"/>
          <p:cNvSpPr txBox="1"/>
          <p:nvPr/>
        </p:nvSpPr>
        <p:spPr>
          <a:xfrm>
            <a:off x="381000" y="304800"/>
            <a:ext cx="99063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rPr>
              <a:t>Esimerkki</a:t>
            </a:r>
            <a:r>
              <a:rPr lang="fi-FI" sz="2800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sz="28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rPr>
              <a:t>Mitä tietoa meidän pitää saada seuraavien otsikoiden alta?</a:t>
            </a:r>
            <a:endParaRPr sz="10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4" name="Google Shape;1954;p316"/>
          <p:cNvSpPr txBox="1"/>
          <p:nvPr>
            <p:ph idx="1" type="body"/>
          </p:nvPr>
        </p:nvSpPr>
        <p:spPr>
          <a:xfrm>
            <a:off x="367650" y="5416475"/>
            <a:ext cx="11456700" cy="13476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latin typeface="Gill Sans"/>
                <a:ea typeface="Gill Sans"/>
                <a:cs typeface="Gill Sans"/>
                <a:sym typeface="Gill Sans"/>
              </a:rPr>
              <a:t>Muut vaatimukset: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Lomakeintegraatiot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1400">
                <a:solidFill>
                  <a:schemeClr val="dk1"/>
                </a:solidFill>
              </a:rPr>
              <a:t>Rajapinta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317"/>
          <p:cNvSpPr txBox="1"/>
          <p:nvPr>
            <p:ph type="title"/>
          </p:nvPr>
        </p:nvSpPr>
        <p:spPr>
          <a:xfrm>
            <a:off x="1289600" y="1228967"/>
            <a:ext cx="9911100" cy="32979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>
                <a:solidFill>
                  <a:srgbClr val="F7EA48"/>
                </a:solidFill>
              </a:rPr>
              <a:t>Tehtävä 2.</a:t>
            </a:r>
            <a:br>
              <a:rPr lang="fi-FI" sz="3200">
                <a:solidFill>
                  <a:srgbClr val="F7EA48"/>
                </a:solidFill>
              </a:rPr>
            </a:br>
            <a:br>
              <a:rPr lang="fi-FI" sz="3200">
                <a:solidFill>
                  <a:srgbClr val="F7EA48"/>
                </a:solidFill>
              </a:rPr>
            </a:br>
            <a:r>
              <a:rPr lang="fi-FI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Myynnin ja markkinoinnin tehtävät ja roolit </a:t>
            </a:r>
            <a:endParaRPr sz="2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meidän MyMa-mallissa?</a:t>
            </a:r>
            <a:endParaRPr sz="2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0" name="Google Shape;1960;p317"/>
          <p:cNvPicPr preferRelativeResize="0"/>
          <p:nvPr/>
        </p:nvPicPr>
        <p:blipFill rotWithShape="1">
          <a:blip r:embed="rId3">
            <a:alphaModFix/>
          </a:blip>
          <a:srcRect b="0" l="64547" r="-583" t="0"/>
          <a:stretch/>
        </p:blipFill>
        <p:spPr>
          <a:xfrm>
            <a:off x="7802075" y="2224200"/>
            <a:ext cx="3969101" cy="47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318"/>
          <p:cNvSpPr txBox="1"/>
          <p:nvPr/>
        </p:nvSpPr>
        <p:spPr>
          <a:xfrm>
            <a:off x="468500" y="1441175"/>
            <a:ext cx="11391900" cy="25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r>
              <a:rPr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Käykää läpi seuraavassa kahdessa taulukossa olevista tehtävistä mitkä ovat teillä relevantteja. Lisätkää tarvittaessa tyhjiin sarakkeisiin puuttuvia tehtäviä.</a:t>
            </a:r>
            <a:br>
              <a:rPr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r>
              <a:rPr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Merkatkaa kullekin tehtävälle ainakin </a:t>
            </a:r>
            <a:r>
              <a:rPr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kuka/ketkä tekevät tehtävän </a:t>
            </a:r>
            <a:r>
              <a:rPr b="1"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(R) </a:t>
            </a:r>
            <a:r>
              <a:rPr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ja kuka on vetovastuussa tehtävästä </a:t>
            </a:r>
            <a:r>
              <a:rPr b="1"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(A)</a:t>
            </a:r>
            <a:r>
              <a:rPr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eli kuka projektoi tehtävän ja on vastuussa että se tulee tehdyksi </a:t>
            </a:r>
            <a:r>
              <a:rPr b="1"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(RACI).</a:t>
            </a:r>
            <a:br>
              <a:rPr b="1"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66" name="Google Shape;1966;p318"/>
          <p:cNvSpPr txBox="1"/>
          <p:nvPr/>
        </p:nvSpPr>
        <p:spPr>
          <a:xfrm>
            <a:off x="571075" y="613375"/>
            <a:ext cx="5478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3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Työstöohjeet!</a:t>
            </a:r>
            <a:endParaRPr sz="43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67" name="Google Shape;1967;p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3397" y="159517"/>
            <a:ext cx="811651" cy="73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318"/>
          <p:cNvPicPr preferRelativeResize="0"/>
          <p:nvPr/>
        </p:nvPicPr>
        <p:blipFill rotWithShape="1">
          <a:blip r:embed="rId4">
            <a:alphaModFix/>
          </a:blip>
          <a:srcRect b="0" l="64547" r="-583" t="0"/>
          <a:stretch/>
        </p:blipFill>
        <p:spPr>
          <a:xfrm>
            <a:off x="8106875" y="2833800"/>
            <a:ext cx="3969101" cy="47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9" name="Google Shape;1969;p318"/>
          <p:cNvSpPr txBox="1"/>
          <p:nvPr/>
        </p:nvSpPr>
        <p:spPr>
          <a:xfrm>
            <a:off x="829700" y="3447800"/>
            <a:ext cx="75204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R </a:t>
            </a:r>
            <a:r>
              <a:rPr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=</a:t>
            </a:r>
            <a:r>
              <a:rPr lang="fi-FI" sz="1600">
                <a:solidFill>
                  <a:srgbClr val="202122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r>
              <a:rPr lang="fi-FI" sz="16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fi-FI" sz="16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responsible (vastuullinen) </a:t>
            </a:r>
            <a:r>
              <a:rPr b="1"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=&gt;</a:t>
            </a:r>
            <a:r>
              <a:rPr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R-henkilö suorittaa annetun tehtävän tai on osa suoritustiimiä. Jokaisella tehtävällä on ainakin yksi R-henkilö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 =  </a:t>
            </a:r>
            <a:r>
              <a:rPr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fi-FI" sz="16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accountable (vastuussa oleva) </a:t>
            </a:r>
            <a:r>
              <a:rPr b="1"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=&gt; </a:t>
            </a:r>
            <a:r>
              <a:rPr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A-henkilö valvoo, että tehtävä tulee valmiiksi. Jokaisella tehtävällä on vain yksi A-henkilö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C </a:t>
            </a:r>
            <a:r>
              <a:rPr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=</a:t>
            </a:r>
            <a:r>
              <a:rPr lang="fi-FI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b="1" lang="fi-FI" sz="16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consulted (neuvoja) </a:t>
            </a:r>
            <a:r>
              <a:rPr b="1"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=&gt; </a:t>
            </a:r>
            <a:r>
              <a:rPr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C-henkilöltä voidaan kysyä ohjeita ja neuvoja. Jokaisella tehtävällä voi olla nolla – rajaton määrä C-henkilöä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I </a:t>
            </a:r>
            <a:r>
              <a:rPr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=  </a:t>
            </a:r>
            <a:r>
              <a:rPr b="1" lang="fi-FI" sz="20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fi-FI" sz="1600">
                <a:solidFill>
                  <a:srgbClr val="F7EA48"/>
                </a:solidFill>
                <a:latin typeface="Proxima Nova"/>
                <a:ea typeface="Proxima Nova"/>
                <a:cs typeface="Proxima Nova"/>
                <a:sym typeface="Proxima Nova"/>
              </a:rPr>
              <a:t> informed (tiedotettava) </a:t>
            </a:r>
            <a:r>
              <a:rPr lang="fi-FI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=&gt;  I-henkilöä tiedotetaan tehtävän suorittamisesta. Jokaisella tehtävällä voi olla nolla – rajaton määrä I-henkilöä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7EA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265"/>
          <p:cNvSpPr/>
          <p:nvPr/>
        </p:nvSpPr>
        <p:spPr>
          <a:xfrm>
            <a:off x="1359425" y="3341738"/>
            <a:ext cx="2229600" cy="19893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Paljonko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oli keskikaupan koko?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3" name="Google Shape;1443;p265"/>
          <p:cNvSpPr txBox="1"/>
          <p:nvPr/>
        </p:nvSpPr>
        <p:spPr>
          <a:xfrm>
            <a:off x="1422300" y="5572050"/>
            <a:ext cx="2945700" cy="7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b="1"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Laske tästä kauppojen klousaus % </a:t>
            </a:r>
            <a:br>
              <a:rPr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(kauppojen lkm / tarjousten lkm x 100 %) ja laita luku ympyrän sisään.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4" name="Google Shape;1444;p265"/>
          <p:cNvSpPr/>
          <p:nvPr/>
        </p:nvSpPr>
        <p:spPr>
          <a:xfrm>
            <a:off x="3717925" y="1184375"/>
            <a:ext cx="2393700" cy="41646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rgbClr val="050505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</a:t>
            </a:r>
            <a:endParaRPr sz="1500">
              <a:solidFill>
                <a:srgbClr val="05050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rgbClr val="050505"/>
                </a:solidFill>
                <a:latin typeface="Proxima Nova"/>
                <a:ea typeface="Proxima Nova"/>
                <a:cs typeface="Proxima Nova"/>
                <a:sym typeface="Proxima Nova"/>
              </a:rPr>
              <a:t> tarjousta </a:t>
            </a:r>
            <a:endParaRPr sz="1500">
              <a:solidFill>
                <a:srgbClr val="05050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rgbClr val="050505"/>
                </a:solidFill>
                <a:latin typeface="Proxima Nova"/>
                <a:ea typeface="Proxima Nova"/>
                <a:cs typeface="Proxima Nova"/>
                <a:sym typeface="Proxima Nova"/>
              </a:rPr>
              <a:t>teitte 2021?</a:t>
            </a:r>
            <a:endParaRPr sz="1500">
              <a:solidFill>
                <a:srgbClr val="05050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5" name="Google Shape;1445;p265"/>
          <p:cNvSpPr/>
          <p:nvPr/>
        </p:nvSpPr>
        <p:spPr>
          <a:xfrm>
            <a:off x="6214825" y="1184375"/>
            <a:ext cx="2598900" cy="41886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liidiä saitte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vuonna 2021?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näistä liideistä tuli myynnin kautta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(myynnin verkostot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ja yhteydenotot)?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liidiä tuli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markkinoinnin kautta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(messut ja verkkosivut, kampanjat)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6" name="Google Shape;1446;p265"/>
          <p:cNvSpPr/>
          <p:nvPr/>
        </p:nvSpPr>
        <p:spPr>
          <a:xfrm>
            <a:off x="1359425" y="1188825"/>
            <a:ext cx="2229600" cy="20460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kauppaa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teitte 2021?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7" name="Google Shape;1447;p265"/>
          <p:cNvSpPr txBox="1"/>
          <p:nvPr/>
        </p:nvSpPr>
        <p:spPr>
          <a:xfrm>
            <a:off x="4685575" y="5527650"/>
            <a:ext cx="3327900" cy="79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Laske liidien konversioaste tarjouksiksi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(tarjousten lkm / liidien lkm x 100%) ja laita luku ympyrän sisään.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8" name="Google Shape;1448;p265"/>
          <p:cNvSpPr/>
          <p:nvPr/>
        </p:nvSpPr>
        <p:spPr>
          <a:xfrm>
            <a:off x="3062975" y="2595250"/>
            <a:ext cx="986700" cy="89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 sz="20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9" name="Google Shape;1449;p265"/>
          <p:cNvSpPr/>
          <p:nvPr/>
        </p:nvSpPr>
        <p:spPr>
          <a:xfrm>
            <a:off x="8926525" y="1196375"/>
            <a:ext cx="2393700" cy="41646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kävijää / istuntoa verkkosivunne keräsi vuoden 2021 aikana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kävijää näistä kaikista konvertoitui liidiksi? Eli kuinka monta liidiä saitte verkkosivujenne kautta vuonna 2021?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0" name="Google Shape;1450;p265"/>
          <p:cNvSpPr txBox="1"/>
          <p:nvPr/>
        </p:nvSpPr>
        <p:spPr>
          <a:xfrm>
            <a:off x="8213725" y="5475325"/>
            <a:ext cx="3258900" cy="103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Laske verkkosivun konversioaste</a:t>
            </a:r>
            <a:r>
              <a:rPr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(verkkosivun liidien lkm / total kävijämäärä x 100%)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ja laita luku ympyrän sisään.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1" name="Google Shape;1451;p265"/>
          <p:cNvSpPr/>
          <p:nvPr/>
        </p:nvSpPr>
        <p:spPr>
          <a:xfrm>
            <a:off x="5672725" y="2833625"/>
            <a:ext cx="986700" cy="89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 sz="20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2" name="Google Shape;1452;p265"/>
          <p:cNvSpPr/>
          <p:nvPr/>
        </p:nvSpPr>
        <p:spPr>
          <a:xfrm>
            <a:off x="8518725" y="4264850"/>
            <a:ext cx="986700" cy="89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 sz="20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3" name="Google Shape;1453;p265"/>
          <p:cNvSpPr txBox="1"/>
          <p:nvPr/>
        </p:nvSpPr>
        <p:spPr>
          <a:xfrm>
            <a:off x="1408200" y="466300"/>
            <a:ext cx="723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Myyntiputken nykytila</a:t>
            </a:r>
            <a:r>
              <a:rPr lang="fi-FI" sz="32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rPr>
              <a:t> (uusasiakashankinta)</a:t>
            </a:r>
            <a:endParaRPr sz="3200">
              <a:solidFill>
                <a:srgbClr val="005E5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54" name="Google Shape;1454;p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319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aphicFrame>
        <p:nvGraphicFramePr>
          <p:cNvPr id="1976" name="Google Shape;1976;p319"/>
          <p:cNvGraphicFramePr/>
          <p:nvPr/>
        </p:nvGraphicFramePr>
        <p:xfrm>
          <a:off x="952500" y="9808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3429000"/>
                <a:gridCol w="3429000"/>
                <a:gridCol w="3429000"/>
              </a:tblGrid>
              <a:tr h="479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MYYNTI</a:t>
                      </a:r>
                      <a:endParaRPr b="1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solidFill>
                      <a:srgbClr val="005E5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TEHTÄVÄ</a:t>
                      </a:r>
                      <a:endParaRPr b="1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MARKKINOINTI</a:t>
                      </a:r>
                      <a:endParaRPr b="1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solidFill>
                      <a:srgbClr val="005E5D"/>
                    </a:solidFill>
                  </a:tcPr>
                </a:tc>
              </a:tr>
              <a:tr h="47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Myyntisuunnitelma ja tavoitteet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Markkinointisuunnitelma ja tavoitteet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5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Markkinan potentiaalisen prospektimäärän selvittäminen 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5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Ideaaliasiakaslistojen kerääminen (yrityksen nimi + päättäjän yht.tiedot)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Myma-kampanjan suunnittelu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Myma-kampanjan pystyttäminen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Kampanjan optimointi ja välitsekit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Liidien läpikäynti / perkaus ja validointi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Liidien syöttäminen crm:ään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320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aphicFrame>
        <p:nvGraphicFramePr>
          <p:cNvPr id="1983" name="Google Shape;1983;p320"/>
          <p:cNvGraphicFramePr/>
          <p:nvPr/>
        </p:nvGraphicFramePr>
        <p:xfrm>
          <a:off x="952500" y="1088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{52B42604-C893-4CA2-BEA1-32172E724EBD}</a:tableStyleId>
              </a:tblPr>
              <a:tblGrid>
                <a:gridCol w="3429000"/>
                <a:gridCol w="3429000"/>
                <a:gridCol w="3429000"/>
              </a:tblGrid>
              <a:tr h="47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MYYNTI</a:t>
                      </a:r>
                      <a:endParaRPr b="1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solidFill>
                      <a:srgbClr val="005E5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TEHTÄVÄ</a:t>
                      </a:r>
                      <a:endParaRPr b="1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E5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i-FI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MARKKINOINTI</a:t>
                      </a:r>
                      <a:endParaRPr b="1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solidFill>
                      <a:srgbClr val="005E5D"/>
                    </a:solidFill>
                  </a:tcPr>
                </a:tc>
              </a:tr>
              <a:tr h="47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Tulosten raportointi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Tulosten analysointi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Asiakkuusdatan päivittäminen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Liidien kontaktointi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Liidien hoivaus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266"/>
          <p:cNvSpPr/>
          <p:nvPr/>
        </p:nvSpPr>
        <p:spPr>
          <a:xfrm>
            <a:off x="2651125" y="1793975"/>
            <a:ext cx="2091300" cy="3196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kauppaa 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tarvitsette 2022?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Paljonko on keskikaupan koko?</a:t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€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1" name="Google Shape;1461;p266"/>
          <p:cNvSpPr/>
          <p:nvPr/>
        </p:nvSpPr>
        <p:spPr>
          <a:xfrm>
            <a:off x="4848525" y="1798475"/>
            <a:ext cx="1947600" cy="3196500"/>
          </a:xfrm>
          <a:prstGeom prst="rect">
            <a:avLst/>
          </a:prstGeom>
          <a:solidFill>
            <a:srgbClr val="71DBD4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tarjousta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tarvitaan 2022?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2" name="Google Shape;1462;p266"/>
          <p:cNvSpPr/>
          <p:nvPr/>
        </p:nvSpPr>
        <p:spPr>
          <a:xfrm>
            <a:off x="597425" y="1805975"/>
            <a:ext cx="1947600" cy="31965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Uusmyynnin tavoite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2022?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3" name="Google Shape;1463;p266"/>
          <p:cNvSpPr/>
          <p:nvPr/>
        </p:nvSpPr>
        <p:spPr>
          <a:xfrm>
            <a:off x="6945325" y="1805975"/>
            <a:ext cx="2233200" cy="38187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liidiä tarvitaan 2022?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näistä liideistä tulee myynnin kautta (myynnin verkostot ja yhteydenotot)?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Montako liidiä tulee markkinoinnin kautta (messut ja verkkosivut, kampanjat)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4" name="Google Shape;1464;p266"/>
          <p:cNvSpPr/>
          <p:nvPr/>
        </p:nvSpPr>
        <p:spPr>
          <a:xfrm>
            <a:off x="4195125" y="2932125"/>
            <a:ext cx="986700" cy="89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b="1" lang="fi-FI" sz="20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 %</a:t>
            </a:r>
            <a:endParaRPr b="1" sz="20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5" name="Google Shape;1465;p266"/>
          <p:cNvSpPr txBox="1"/>
          <p:nvPr/>
        </p:nvSpPr>
        <p:spPr>
          <a:xfrm>
            <a:off x="597425" y="1105700"/>
            <a:ext cx="723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Myyntiputken </a:t>
            </a:r>
            <a:r>
              <a:rPr lang="fi-FI" sz="3200">
                <a:solidFill>
                  <a:srgbClr val="005E5D"/>
                </a:solidFill>
                <a:latin typeface="Gill Sans"/>
                <a:ea typeface="Gill Sans"/>
                <a:cs typeface="Gill Sans"/>
                <a:sym typeface="Gill Sans"/>
              </a:rPr>
              <a:t>tavoitetila</a:t>
            </a:r>
            <a:endParaRPr sz="3200">
              <a:solidFill>
                <a:srgbClr val="005E5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6" name="Google Shape;1466;p266"/>
          <p:cNvSpPr/>
          <p:nvPr/>
        </p:nvSpPr>
        <p:spPr>
          <a:xfrm>
            <a:off x="9327725" y="1794250"/>
            <a:ext cx="2233200" cy="38187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Paljonko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kävijäliikennettä tarvitaan verkkosivuillenne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vuonna 2022, 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jotta liiditavoite täyttyy,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mikäli sivuston konversio % pysyy ennallaan?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 kpl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7" name="Google Shape;1467;p266"/>
          <p:cNvSpPr/>
          <p:nvPr/>
        </p:nvSpPr>
        <p:spPr>
          <a:xfrm>
            <a:off x="6415250" y="3513725"/>
            <a:ext cx="986700" cy="89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 sz="20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8" name="Google Shape;1468;p266"/>
          <p:cNvSpPr/>
          <p:nvPr/>
        </p:nvSpPr>
        <p:spPr>
          <a:xfrm>
            <a:off x="8974825" y="4403825"/>
            <a:ext cx="986700" cy="89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0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 sz="20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69" name="Google Shape;1469;p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267"/>
          <p:cNvSpPr/>
          <p:nvPr/>
        </p:nvSpPr>
        <p:spPr>
          <a:xfrm>
            <a:off x="597425" y="1804230"/>
            <a:ext cx="1532400" cy="10335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Myyntiputki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6" name="Google Shape;1476;p267"/>
          <p:cNvSpPr txBox="1"/>
          <p:nvPr/>
        </p:nvSpPr>
        <p:spPr>
          <a:xfrm>
            <a:off x="597425" y="724700"/>
            <a:ext cx="10462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i-FI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Kirjaa tavoitetila vielä myyntiputkeen sekä uusasiakashankinnan että nykyasiakasmyynnin osalta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7" name="Google Shape;1477;p267"/>
          <p:cNvSpPr/>
          <p:nvPr/>
        </p:nvSpPr>
        <p:spPr>
          <a:xfrm>
            <a:off x="3693763" y="1794325"/>
            <a:ext cx="1532400" cy="10335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Liidit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8" name="Google Shape;1478;p267"/>
          <p:cNvSpPr/>
          <p:nvPr/>
        </p:nvSpPr>
        <p:spPr>
          <a:xfrm>
            <a:off x="5241937" y="1794329"/>
            <a:ext cx="1532400" cy="10335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Tapaamiset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9" name="Google Shape;1479;p267"/>
          <p:cNvSpPr/>
          <p:nvPr/>
        </p:nvSpPr>
        <p:spPr>
          <a:xfrm>
            <a:off x="6790069" y="1800929"/>
            <a:ext cx="1532400" cy="10335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Tarjoukset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0" name="Google Shape;1480;p267"/>
          <p:cNvSpPr/>
          <p:nvPr/>
        </p:nvSpPr>
        <p:spPr>
          <a:xfrm>
            <a:off x="8339671" y="1794325"/>
            <a:ext cx="1532400" cy="10335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Kaupat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1" name="Google Shape;1481;p267"/>
          <p:cNvSpPr/>
          <p:nvPr/>
        </p:nvSpPr>
        <p:spPr>
          <a:xfrm>
            <a:off x="9911050" y="1794325"/>
            <a:ext cx="1532400" cy="10335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Myynti yhteensä€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(keskikauppa x kauppojen lkm)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2" name="Google Shape;1482;p267"/>
          <p:cNvSpPr/>
          <p:nvPr/>
        </p:nvSpPr>
        <p:spPr>
          <a:xfrm>
            <a:off x="2147027" y="2910602"/>
            <a:ext cx="1532400" cy="1033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kpl</a:t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3" name="Google Shape;1483;p267"/>
          <p:cNvSpPr/>
          <p:nvPr/>
        </p:nvSpPr>
        <p:spPr>
          <a:xfrm>
            <a:off x="3693763" y="2907300"/>
            <a:ext cx="1532400" cy="1033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4" name="Google Shape;1484;p267"/>
          <p:cNvSpPr/>
          <p:nvPr/>
        </p:nvSpPr>
        <p:spPr>
          <a:xfrm>
            <a:off x="5241937" y="2907304"/>
            <a:ext cx="1532400" cy="1033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5" name="Google Shape;1485;p267"/>
          <p:cNvSpPr/>
          <p:nvPr/>
        </p:nvSpPr>
        <p:spPr>
          <a:xfrm>
            <a:off x="6790069" y="2913904"/>
            <a:ext cx="1532400" cy="1033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6" name="Google Shape;1486;p267"/>
          <p:cNvSpPr/>
          <p:nvPr/>
        </p:nvSpPr>
        <p:spPr>
          <a:xfrm>
            <a:off x="8339671" y="2907300"/>
            <a:ext cx="1532400" cy="1033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7" name="Google Shape;1487;p267"/>
          <p:cNvSpPr/>
          <p:nvPr/>
        </p:nvSpPr>
        <p:spPr>
          <a:xfrm>
            <a:off x="9911050" y="2907300"/>
            <a:ext cx="1532400" cy="1033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8" name="Google Shape;1488;p267"/>
          <p:cNvSpPr/>
          <p:nvPr/>
        </p:nvSpPr>
        <p:spPr>
          <a:xfrm>
            <a:off x="2171715" y="4033477"/>
            <a:ext cx="1532400" cy="1033500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9" name="Google Shape;1489;p267"/>
          <p:cNvSpPr/>
          <p:nvPr/>
        </p:nvSpPr>
        <p:spPr>
          <a:xfrm>
            <a:off x="3718450" y="4030175"/>
            <a:ext cx="1532400" cy="1033500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0" name="Google Shape;1490;p267"/>
          <p:cNvSpPr/>
          <p:nvPr/>
        </p:nvSpPr>
        <p:spPr>
          <a:xfrm>
            <a:off x="5266624" y="4030179"/>
            <a:ext cx="1532400" cy="1033500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1" name="Google Shape;1491;p267"/>
          <p:cNvSpPr/>
          <p:nvPr/>
        </p:nvSpPr>
        <p:spPr>
          <a:xfrm>
            <a:off x="6814756" y="4036779"/>
            <a:ext cx="1532400" cy="1033500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2" name="Google Shape;1492;p267"/>
          <p:cNvSpPr/>
          <p:nvPr/>
        </p:nvSpPr>
        <p:spPr>
          <a:xfrm>
            <a:off x="8364359" y="4030175"/>
            <a:ext cx="1532400" cy="1033500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 kpl 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3" name="Google Shape;1493;p267"/>
          <p:cNvSpPr/>
          <p:nvPr/>
        </p:nvSpPr>
        <p:spPr>
          <a:xfrm>
            <a:off x="9935738" y="4030175"/>
            <a:ext cx="1532400" cy="1033500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4" name="Google Shape;1494;p267"/>
          <p:cNvSpPr/>
          <p:nvPr/>
        </p:nvSpPr>
        <p:spPr>
          <a:xfrm>
            <a:off x="622100" y="5159680"/>
            <a:ext cx="1532400" cy="10335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Yhteensä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5" name="Google Shape;1495;p267"/>
          <p:cNvSpPr/>
          <p:nvPr/>
        </p:nvSpPr>
        <p:spPr>
          <a:xfrm>
            <a:off x="2171702" y="5153077"/>
            <a:ext cx="1532400" cy="10335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6" name="Google Shape;1496;p267"/>
          <p:cNvSpPr/>
          <p:nvPr/>
        </p:nvSpPr>
        <p:spPr>
          <a:xfrm>
            <a:off x="3718438" y="5149775"/>
            <a:ext cx="1532400" cy="10335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7" name="Google Shape;1497;p267"/>
          <p:cNvSpPr/>
          <p:nvPr/>
        </p:nvSpPr>
        <p:spPr>
          <a:xfrm>
            <a:off x="5266612" y="5149779"/>
            <a:ext cx="1532400" cy="10335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8" name="Google Shape;1498;p267"/>
          <p:cNvSpPr/>
          <p:nvPr/>
        </p:nvSpPr>
        <p:spPr>
          <a:xfrm>
            <a:off x="6814744" y="5156379"/>
            <a:ext cx="1532400" cy="10335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9" name="Google Shape;1499;p267"/>
          <p:cNvSpPr/>
          <p:nvPr/>
        </p:nvSpPr>
        <p:spPr>
          <a:xfrm>
            <a:off x="8364346" y="5149775"/>
            <a:ext cx="1532400" cy="10335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 kpl</a:t>
            </a:r>
            <a:endParaRPr b="1"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0" name="Google Shape;1500;p267"/>
          <p:cNvSpPr/>
          <p:nvPr/>
        </p:nvSpPr>
        <p:spPr>
          <a:xfrm>
            <a:off x="9935725" y="5149775"/>
            <a:ext cx="1532400" cy="1033500"/>
          </a:xfrm>
          <a:prstGeom prst="rect">
            <a:avLst/>
          </a:prstGeom>
          <a:solidFill>
            <a:srgbClr val="F7EA4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1" name="Google Shape;1501;p267"/>
          <p:cNvSpPr/>
          <p:nvPr/>
        </p:nvSpPr>
        <p:spPr>
          <a:xfrm>
            <a:off x="3371625" y="3205075"/>
            <a:ext cx="671700" cy="60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20%</a:t>
            </a:r>
            <a:endParaRPr b="1" sz="13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2" name="Google Shape;1502;p267"/>
          <p:cNvSpPr/>
          <p:nvPr/>
        </p:nvSpPr>
        <p:spPr>
          <a:xfrm>
            <a:off x="4898900" y="3205075"/>
            <a:ext cx="671700" cy="60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10%</a:t>
            </a:r>
            <a:endParaRPr b="1" sz="13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3" name="Google Shape;1503;p267"/>
          <p:cNvSpPr/>
          <p:nvPr/>
        </p:nvSpPr>
        <p:spPr>
          <a:xfrm>
            <a:off x="6447075" y="3205075"/>
            <a:ext cx="671700" cy="60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4" name="Google Shape;1504;p267"/>
          <p:cNvSpPr/>
          <p:nvPr/>
        </p:nvSpPr>
        <p:spPr>
          <a:xfrm>
            <a:off x="8007938" y="3205075"/>
            <a:ext cx="671700" cy="60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 sz="1300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5" name="Google Shape;1505;p267"/>
          <p:cNvSpPr/>
          <p:nvPr/>
        </p:nvSpPr>
        <p:spPr>
          <a:xfrm>
            <a:off x="6481275" y="4254575"/>
            <a:ext cx="671700" cy="60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6" name="Google Shape;1506;p267"/>
          <p:cNvSpPr/>
          <p:nvPr/>
        </p:nvSpPr>
        <p:spPr>
          <a:xfrm>
            <a:off x="8032638" y="4245450"/>
            <a:ext cx="671700" cy="60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>
                <a:solidFill>
                  <a:srgbClr val="0A0A0A"/>
                </a:solidFill>
                <a:latin typeface="Proxima Nova"/>
                <a:ea typeface="Proxima Nova"/>
                <a:cs typeface="Proxima Nova"/>
                <a:sym typeface="Proxima Nova"/>
              </a:rPr>
              <a:t>x %</a:t>
            </a:r>
            <a:endParaRPr b="1">
              <a:solidFill>
                <a:srgbClr val="0A0A0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7" name="Google Shape;1507;p267"/>
          <p:cNvSpPr/>
          <p:nvPr/>
        </p:nvSpPr>
        <p:spPr>
          <a:xfrm>
            <a:off x="597425" y="2907300"/>
            <a:ext cx="1532400" cy="10335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Uudet asiakkaat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8" name="Google Shape;1508;p267"/>
          <p:cNvSpPr/>
          <p:nvPr/>
        </p:nvSpPr>
        <p:spPr>
          <a:xfrm>
            <a:off x="597415" y="4028539"/>
            <a:ext cx="1532400" cy="1033500"/>
          </a:xfrm>
          <a:prstGeom prst="rect">
            <a:avLst/>
          </a:prstGeom>
          <a:solidFill>
            <a:srgbClr val="3EDAD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Nykyasiakkaat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9" name="Google Shape;1509;p267"/>
          <p:cNvSpPr/>
          <p:nvPr/>
        </p:nvSpPr>
        <p:spPr>
          <a:xfrm>
            <a:off x="2145588" y="1804225"/>
            <a:ext cx="1532400" cy="10335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Prospektit</a:t>
            </a:r>
            <a:endParaRPr b="1"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10" name="Google Shape;1510;p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D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268"/>
          <p:cNvSpPr txBox="1"/>
          <p:nvPr/>
        </p:nvSpPr>
        <p:spPr>
          <a:xfrm>
            <a:off x="859649" y="897050"/>
            <a:ext cx="10142100" cy="4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Oman myyntitunnelin arviointi -  </a:t>
            </a:r>
            <a:endParaRPr sz="32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rgbClr val="F7EA48"/>
                </a:solidFill>
                <a:latin typeface="Gill Sans"/>
                <a:ea typeface="Gill Sans"/>
                <a:cs typeface="Gill Sans"/>
                <a:sym typeface="Gill Sans"/>
              </a:rPr>
              <a:t>Mikä toimii ja mitä korjataan?</a:t>
            </a:r>
            <a:endParaRPr sz="3200">
              <a:solidFill>
                <a:srgbClr val="F7EA4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Vahvuudet - Näitä vahvistamme: </a:t>
            </a:r>
            <a:endParaRPr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Heikkoudet - Nämä laitamme kuntoon:</a:t>
            </a:r>
            <a:endParaRPr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16" name="Google Shape;1516;p268"/>
          <p:cNvPicPr preferRelativeResize="0"/>
          <p:nvPr/>
        </p:nvPicPr>
        <p:blipFill rotWithShape="1">
          <a:blip r:embed="rId3">
            <a:alphaModFix/>
          </a:blip>
          <a:srcRect b="0" l="64547" r="-583" t="0"/>
          <a:stretch/>
        </p:blipFill>
        <p:spPr>
          <a:xfrm>
            <a:off x="7967000" y="2246475"/>
            <a:ext cx="3969101" cy="47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5225" y="177200"/>
            <a:ext cx="780649" cy="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ava &amp; Bang sisältösuunnitelma 2019 (teema)">
  <a:themeElements>
    <a:clrScheme name="Mukautetut 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6E94D"/>
      </a:accent1>
      <a:accent2>
        <a:srgbClr val="212121"/>
      </a:accent2>
      <a:accent3>
        <a:srgbClr val="9ADBE7"/>
      </a:accent3>
      <a:accent4>
        <a:srgbClr val="F6E94D"/>
      </a:accent4>
      <a:accent5>
        <a:srgbClr val="388678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Aava&amp;Bang">
  <a:themeElements>
    <a:clrScheme name="Mukautetut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ADBE7"/>
      </a:accent1>
      <a:accent2>
        <a:srgbClr val="212121"/>
      </a:accent2>
      <a:accent3>
        <a:srgbClr val="70DAD3"/>
      </a:accent3>
      <a:accent4>
        <a:srgbClr val="F6E94D"/>
      </a:accent4>
      <a:accent5>
        <a:srgbClr val="388678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Aava &amp; Bang sisältösuunnitelma 2019 (teema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Aava &amp; Bang sisältösuunnitelma 2019 (teema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Aava &amp; Bang sisältösuunnitelma 2019 (teema)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9ADB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ava &amp; Bang sisältösuunnitelma 2019 (teema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ava &amp; Bang sisältösuunnitelma 2019 (teema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Aava &amp; Bang sisältösuunnitelma 2019 (teema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pas-pohja">
  <a:themeElements>
    <a:clrScheme name="A&amp;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7EA48"/>
      </a:accent1>
      <a:accent2>
        <a:srgbClr val="99D6EA"/>
      </a:accent2>
      <a:accent3>
        <a:srgbClr val="71DBD3"/>
      </a:accent3>
      <a:accent4>
        <a:srgbClr val="008578"/>
      </a:accent4>
      <a:accent5>
        <a:srgbClr val="005F61"/>
      </a:accent5>
      <a:accent6>
        <a:srgbClr val="000000"/>
      </a:accent6>
      <a:hlink>
        <a:srgbClr val="008578"/>
      </a:hlink>
      <a:folHlink>
        <a:srgbClr val="00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Aava &amp; Bang tarjous">
  <a:themeElements>
    <a:clrScheme name="Simple Light">
      <a:dk1>
        <a:srgbClr val="000000"/>
      </a:dk1>
      <a:lt1>
        <a:srgbClr val="FFFFFF"/>
      </a:lt1>
      <a:dk2>
        <a:srgbClr val="71DBD4"/>
      </a:dk2>
      <a:lt2>
        <a:srgbClr val="EEEEEE"/>
      </a:lt2>
      <a:accent1>
        <a:srgbClr val="71DBD4"/>
      </a:accent1>
      <a:accent2>
        <a:srgbClr val="005E5D"/>
      </a:accent2>
      <a:accent3>
        <a:srgbClr val="9ADBE8"/>
      </a:accent3>
      <a:accent4>
        <a:srgbClr val="008578"/>
      </a:accent4>
      <a:accent5>
        <a:srgbClr val="F7EA48"/>
      </a:accent5>
      <a:accent6>
        <a:srgbClr val="0A0A0A"/>
      </a:accent6>
      <a:hlink>
        <a:srgbClr val="71DBD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